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15">
  <p:sldMasterIdLst>
    <p:sldMasterId id="2147483648" r:id="rId1"/>
  </p:sldMasterIdLst>
  <p:notesMasterIdLst>
    <p:notesMasterId r:id="rId80"/>
  </p:notesMasterIdLst>
  <p:sldIdLst>
    <p:sldId id="256" r:id="rId2"/>
    <p:sldId id="362" r:id="rId3"/>
    <p:sldId id="257" r:id="rId4"/>
    <p:sldId id="258" r:id="rId5"/>
    <p:sldId id="335" r:id="rId6"/>
    <p:sldId id="307" r:id="rId7"/>
    <p:sldId id="260" r:id="rId8"/>
    <p:sldId id="391" r:id="rId9"/>
    <p:sldId id="398" r:id="rId10"/>
    <p:sldId id="282" r:id="rId11"/>
    <p:sldId id="299" r:id="rId12"/>
    <p:sldId id="301" r:id="rId13"/>
    <p:sldId id="302" r:id="rId14"/>
    <p:sldId id="339" r:id="rId15"/>
    <p:sldId id="336" r:id="rId16"/>
    <p:sldId id="337" r:id="rId17"/>
    <p:sldId id="338" r:id="rId18"/>
    <p:sldId id="340" r:id="rId19"/>
    <p:sldId id="341" r:id="rId20"/>
    <p:sldId id="404" r:id="rId21"/>
    <p:sldId id="405" r:id="rId22"/>
    <p:sldId id="406" r:id="rId23"/>
    <p:sldId id="407" r:id="rId24"/>
    <p:sldId id="303" r:id="rId25"/>
    <p:sldId id="392" r:id="rId26"/>
    <p:sldId id="393" r:id="rId27"/>
    <p:sldId id="394" r:id="rId28"/>
    <p:sldId id="396" r:id="rId29"/>
    <p:sldId id="261" r:id="rId30"/>
    <p:sldId id="390" r:id="rId31"/>
    <p:sldId id="342" r:id="rId32"/>
    <p:sldId id="353" r:id="rId33"/>
    <p:sldId id="402" r:id="rId34"/>
    <p:sldId id="343" r:id="rId35"/>
    <p:sldId id="368" r:id="rId36"/>
    <p:sldId id="365" r:id="rId37"/>
    <p:sldId id="366" r:id="rId38"/>
    <p:sldId id="367" r:id="rId39"/>
    <p:sldId id="344" r:id="rId40"/>
    <p:sldId id="356" r:id="rId41"/>
    <p:sldId id="371" r:id="rId42"/>
    <p:sldId id="370" r:id="rId43"/>
    <p:sldId id="345" r:id="rId44"/>
    <p:sldId id="357" r:id="rId45"/>
    <p:sldId id="372" r:id="rId46"/>
    <p:sldId id="346" r:id="rId47"/>
    <p:sldId id="373" r:id="rId48"/>
    <p:sldId id="383" r:id="rId49"/>
    <p:sldId id="384" r:id="rId50"/>
    <p:sldId id="385" r:id="rId51"/>
    <p:sldId id="388" r:id="rId52"/>
    <p:sldId id="389" r:id="rId53"/>
    <p:sldId id="386" r:id="rId54"/>
    <p:sldId id="387" r:id="rId55"/>
    <p:sldId id="358" r:id="rId56"/>
    <p:sldId id="374" r:id="rId57"/>
    <p:sldId id="375" r:id="rId58"/>
    <p:sldId id="397" r:id="rId59"/>
    <p:sldId id="347" r:id="rId60"/>
    <p:sldId id="359" r:id="rId61"/>
    <p:sldId id="376" r:id="rId62"/>
    <p:sldId id="401" r:id="rId63"/>
    <p:sldId id="377" r:id="rId64"/>
    <p:sldId id="378" r:id="rId65"/>
    <p:sldId id="400" r:id="rId66"/>
    <p:sldId id="348" r:id="rId67"/>
    <p:sldId id="360" r:id="rId68"/>
    <p:sldId id="352" r:id="rId69"/>
    <p:sldId id="361" r:id="rId70"/>
    <p:sldId id="379" r:id="rId71"/>
    <p:sldId id="380" r:id="rId72"/>
    <p:sldId id="381" r:id="rId73"/>
    <p:sldId id="298" r:id="rId74"/>
    <p:sldId id="312" r:id="rId75"/>
    <p:sldId id="403" r:id="rId76"/>
    <p:sldId id="399" r:id="rId77"/>
    <p:sldId id="332" r:id="rId78"/>
    <p:sldId id="297" r:id="rId7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C8D9"/>
    <a:srgbClr val="365A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123" autoAdjust="0"/>
    <p:restoredTop sz="83645" autoAdjust="0"/>
  </p:normalViewPr>
  <p:slideViewPr>
    <p:cSldViewPr snapToGrid="0">
      <p:cViewPr>
        <p:scale>
          <a:sx n="66" d="100"/>
          <a:sy n="66" d="100"/>
        </p:scale>
        <p:origin x="756" y="732"/>
      </p:cViewPr>
      <p:guideLst/>
    </p:cSldViewPr>
  </p:slideViewPr>
  <p:notesTextViewPr>
    <p:cViewPr>
      <p:scale>
        <a:sx n="1" d="1"/>
        <a:sy n="1" d="1"/>
      </p:scale>
      <p:origin x="0" y="0"/>
    </p:cViewPr>
  </p:notesTextViewPr>
  <p:sorterViewPr>
    <p:cViewPr>
      <p:scale>
        <a:sx n="52" d="100"/>
        <a:sy n="52"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5857D1-BFB4-4CD8-AD62-391BE28EBCB3}" type="datetimeFigureOut">
              <a:rPr lang="zh-CN" altLang="en-US" smtClean="0"/>
              <a:t>2018/11/11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642694-9A2C-4D12-B30C-B5DDD19CFC55}" type="slidenum">
              <a:rPr lang="zh-CN" altLang="en-US" smtClean="0"/>
              <a:t>‹#›</a:t>
            </a:fld>
            <a:endParaRPr lang="zh-CN" altLang="en-US"/>
          </a:p>
        </p:txBody>
      </p:sp>
    </p:spTree>
    <p:extLst>
      <p:ext uri="{BB962C8B-B14F-4D97-AF65-F5344CB8AC3E}">
        <p14:creationId xmlns:p14="http://schemas.microsoft.com/office/powerpoint/2010/main" val="1947574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lvl="1" fontAlgn="base">
              <a:spcBef>
                <a:spcPts val="600"/>
              </a:spcBef>
              <a:spcAft>
                <a:spcPts val="600"/>
              </a:spcAft>
            </a:pPr>
            <a:r>
              <a:rPr lang="en-US" altLang="zh-CN" sz="2800" b="1" kern="0" cap="all" dirty="0" smtClean="0">
                <a:latin typeface="微软雅黑" panose="020B0503020204020204" pitchFamily="34" charset="-122"/>
                <a:ea typeface="微软雅黑" panose="020B0503020204020204" pitchFamily="34" charset="-122"/>
                <a:cs typeface="Arial" panose="020B0604020202020204" pitchFamily="34" charset="0"/>
              </a:rPr>
              <a:t>1.目的</a:t>
            </a:r>
            <a:endParaRPr lang="zh-CN" altLang="zh-CN" sz="2800" b="1" kern="0" cap="all" dirty="0" smtClean="0">
              <a:effectLst>
                <a:glow>
                  <a:srgbClr val="000000"/>
                </a:glow>
                <a:outerShdw sx="0" sy="0">
                  <a:srgbClr val="000000"/>
                </a:outerShdw>
                <a:reflection stA="0" endPos="0" fadeDir="0" sx="0" sy="0"/>
              </a:effectLst>
              <a:latin typeface="Cambria" panose="02040503050406030204" pitchFamily="18" charset="0"/>
              <a:ea typeface="微软雅黑" panose="020B0503020204020204" pitchFamily="34" charset="-122"/>
              <a:cs typeface="Arial" panose="020B0604020202020204" pitchFamily="34" charset="0"/>
            </a:endParaRPr>
          </a:p>
          <a:p>
            <a:pPr indent="457200">
              <a:lnSpc>
                <a:spcPct val="130000"/>
              </a:lnSpc>
              <a:spcAft>
                <a:spcPts val="1000"/>
              </a:spcAft>
            </a:pPr>
            <a:r>
              <a:rPr lang="zh-CN" altLang="zh-CN" sz="2300" dirty="0" smtClean="0">
                <a:solidFill>
                  <a:srgbClr val="000000"/>
                </a:solidFill>
                <a:latin typeface="Times New Roman" panose="02020603050405020304" pitchFamily="18" charset="0"/>
                <a:ea typeface="等线" panose="02010600030101010101" pitchFamily="2" charset="-122"/>
              </a:rPr>
              <a:t>需求开发计划的目的是描述渔乐生活项目需求开发工作的存在哪些角色和他们对应的职责，并定义此项工作的一部分将要执行的规划，活动和任务等。规划，活动和任务包括：规划活动的执行的方式（流程），确定对各个利益相关方和利益相关方团体采取何种方法来引出他们的需求，确定引出的需求如何进行分析，并定义如何记录，审查，验证，批准和控制需求，以形成项目需求的初始基线集。</a:t>
            </a:r>
            <a:endParaRPr lang="zh-CN" altLang="zh-CN" sz="2300" dirty="0" smtClean="0">
              <a:latin typeface="Times New Roman" panose="02020603050405020304" pitchFamily="18" charset="0"/>
              <a:ea typeface="+mn-ea"/>
            </a:endParaRPr>
          </a:p>
          <a:p>
            <a:pPr lvl="1" fontAlgn="base">
              <a:spcBef>
                <a:spcPts val="600"/>
              </a:spcBef>
              <a:spcAft>
                <a:spcPts val="600"/>
              </a:spcAft>
            </a:pPr>
            <a:r>
              <a:rPr lang="en-US" altLang="zh-CN" sz="2800" b="1" kern="0" cap="all" dirty="0" smtClean="0">
                <a:latin typeface="微软雅黑" panose="020B0503020204020204" pitchFamily="34" charset="-122"/>
                <a:ea typeface="微软雅黑" panose="020B0503020204020204" pitchFamily="34" charset="-122"/>
                <a:cs typeface="Arial" panose="020B0604020202020204" pitchFamily="34" charset="0"/>
              </a:rPr>
              <a:t>2.需求背景</a:t>
            </a:r>
          </a:p>
          <a:p>
            <a:pPr indent="457200">
              <a:lnSpc>
                <a:spcPct val="130000"/>
              </a:lnSpc>
              <a:spcAft>
                <a:spcPts val="1000"/>
              </a:spcAft>
            </a:pPr>
            <a:r>
              <a:rPr lang="zh-CN" altLang="zh-CN" sz="2300" dirty="0" smtClean="0">
                <a:solidFill>
                  <a:srgbClr val="000000"/>
                </a:solidFill>
                <a:latin typeface="Cambria" panose="02040503050406030204" pitchFamily="18" charset="0"/>
                <a:ea typeface="等线" panose="02010600030101010101" pitchFamily="2" charset="-122"/>
                <a:cs typeface="Times New Roman" panose="02020603050405020304" pitchFamily="18" charset="0"/>
              </a:rPr>
              <a:t>垂钓最早可追溯到古代先民的生产活动，其后经过历史更迭、生活方式的变革， 逐渐成为一项陶冶情操、修身养性的活动，历数千年不衰为人所爱。现代钓鱼运动发展出不同的钓法，方式可动可静，消费有高有低。钓鱼运动以其“寄情山水之 间，与鱼斗智斗勇”的独特魅力，已经成为欧美地区最受欢迎的户外运动， 而在国内也成为最有发展潜力的运动项目。现实生活中，钓友不会长期在同一个点钓鱼，在互联网技术发达的现在，有许多钓友希望能有一款能分享优质钓点和钓友社交的软件，渔乐生活软件应运而生。</a:t>
            </a:r>
            <a:endParaRPr lang="zh-CN" altLang="zh-CN" sz="2300" dirty="0" smtClean="0">
              <a:effectLst/>
              <a:latin typeface="Cambria" panose="02040503050406030204" pitchFamily="18" charset="0"/>
              <a:ea typeface="+mn-ea"/>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2</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509292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14</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831391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15</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600187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16</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278781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17</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55070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18</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318732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19</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1542115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20</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9143003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21</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4127762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22</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969448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23</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847973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5</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1517045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24</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8087139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642694-9A2C-4D12-B30C-B5DDD19CFC55}" type="slidenum">
              <a:rPr lang="zh-CN" altLang="en-US" smtClean="0"/>
              <a:t>30</a:t>
            </a:fld>
            <a:endParaRPr lang="zh-CN" altLang="en-US"/>
          </a:p>
        </p:txBody>
      </p:sp>
    </p:spTree>
    <p:extLst>
      <p:ext uri="{BB962C8B-B14F-4D97-AF65-F5344CB8AC3E}">
        <p14:creationId xmlns:p14="http://schemas.microsoft.com/office/powerpoint/2010/main" val="37767436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32</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8979395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33</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2793307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35</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6446027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36</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9268823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37</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7694875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38</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5724136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marL="342900" lvl="0" indent="-342900">
              <a:lnSpc>
                <a:spcPct val="115000"/>
              </a:lnSpc>
              <a:spcAft>
                <a:spcPts val="600"/>
              </a:spcAft>
              <a:buFont typeface="+mj-lt"/>
              <a:buAutoNum type="arabicPeriod"/>
            </a:pPr>
            <a:r>
              <a:rPr lang="zh-CN" altLang="zh-CN" dirty="0">
                <a:latin typeface="Cambria" panose="02040503050406030204" pitchFamily="18" charset="0"/>
                <a:ea typeface="等线" panose="02010600030101010101" pitchFamily="2" charset="-122"/>
                <a:cs typeface="Times New Roman" panose="02020603050405020304" pitchFamily="18" charset="0"/>
              </a:rPr>
              <a:t>客户：是指提出项目需求的个人，杨老师和侯老师。是我们需要关注的第一对象。</a:t>
            </a:r>
            <a:endParaRPr lang="zh-CN" altLang="zh-CN" dirty="0">
              <a:latin typeface="Cambria" panose="02040503050406030204" pitchFamily="18" charset="0"/>
              <a:ea typeface="+mn-ea"/>
              <a:cs typeface="Times New Roman" panose="02020603050405020304" pitchFamily="18" charset="0"/>
            </a:endParaRPr>
          </a:p>
          <a:p>
            <a:pPr marL="342900" lvl="0" indent="-342900">
              <a:lnSpc>
                <a:spcPct val="115000"/>
              </a:lnSpc>
              <a:spcAft>
                <a:spcPts val="600"/>
              </a:spcAft>
              <a:buFont typeface="+mj-lt"/>
              <a:buAutoNum type="arabicPeriod"/>
            </a:pPr>
            <a:r>
              <a:rPr lang="zh-CN" altLang="zh-CN" dirty="0">
                <a:latin typeface="Cambria" panose="02040503050406030204" pitchFamily="18" charset="0"/>
                <a:ea typeface="等线" panose="02010600030101010101" pitchFamily="2" charset="-122"/>
                <a:cs typeface="Times New Roman" panose="02020603050405020304" pitchFamily="18" charset="0"/>
              </a:rPr>
              <a:t>用户：是指使用该渔乐生活软件的组织和个人，需要分析用户的使用感受，时刻关注改进意向等。</a:t>
            </a:r>
            <a:endParaRPr lang="zh-CN" altLang="zh-CN" dirty="0">
              <a:latin typeface="Cambria" panose="02040503050406030204" pitchFamily="18" charset="0"/>
              <a:ea typeface="+mn-ea"/>
              <a:cs typeface="Times New Roman" panose="02020603050405020304" pitchFamily="18" charset="0"/>
            </a:endParaRPr>
          </a:p>
          <a:p>
            <a:pPr marL="342900" lvl="0" indent="-342900">
              <a:lnSpc>
                <a:spcPct val="115000"/>
              </a:lnSpc>
              <a:spcAft>
                <a:spcPts val="600"/>
              </a:spcAft>
              <a:buFont typeface="+mj-lt"/>
              <a:buAutoNum type="arabicPeriod"/>
            </a:pPr>
            <a:r>
              <a:rPr lang="zh-CN" altLang="zh-CN" dirty="0">
                <a:latin typeface="Cambria" panose="02040503050406030204" pitchFamily="18" charset="0"/>
                <a:ea typeface="等线" panose="02010600030101010101" pitchFamily="2" charset="-122"/>
                <a:cs typeface="Times New Roman" panose="02020603050405020304" pitchFamily="18" charset="0"/>
              </a:rPr>
              <a:t>项目经理：是项目的关键人物，是小组的领导者，起重要协调作用。</a:t>
            </a:r>
            <a:endParaRPr lang="zh-CN" altLang="zh-CN" dirty="0">
              <a:latin typeface="Cambria" panose="02040503050406030204" pitchFamily="18" charset="0"/>
              <a:ea typeface="+mn-ea"/>
              <a:cs typeface="Times New Roman" panose="02020603050405020304" pitchFamily="18" charset="0"/>
            </a:endParaRPr>
          </a:p>
          <a:p>
            <a:pPr marL="342900" lvl="0" indent="-342900">
              <a:lnSpc>
                <a:spcPct val="115000"/>
              </a:lnSpc>
              <a:spcAft>
                <a:spcPts val="600"/>
              </a:spcAft>
              <a:buFont typeface="+mj-lt"/>
              <a:buAutoNum type="arabicPeriod"/>
            </a:pPr>
            <a:r>
              <a:rPr lang="zh-CN" altLang="zh-CN" dirty="0">
                <a:latin typeface="Cambria" panose="02040503050406030204" pitchFamily="18" charset="0"/>
                <a:ea typeface="等线" panose="02010600030101010101" pitchFamily="2" charset="-122"/>
                <a:cs typeface="Times New Roman" panose="02020603050405020304" pitchFamily="18" charset="0"/>
              </a:rPr>
              <a:t>项目组成员：是让项目落到实处分担项目任务的人员，项目成败的关键。</a:t>
            </a:r>
            <a:endParaRPr lang="zh-CN" altLang="zh-CN" dirty="0">
              <a:latin typeface="Cambria" panose="02040503050406030204" pitchFamily="18" charset="0"/>
              <a:ea typeface="+mn-ea"/>
              <a:cs typeface="Times New Roman" panose="02020603050405020304" pitchFamily="18" charset="0"/>
            </a:endParaRPr>
          </a:p>
          <a:p>
            <a:pPr marL="342900" lvl="0" indent="-342900">
              <a:lnSpc>
                <a:spcPct val="115000"/>
              </a:lnSpc>
              <a:spcAft>
                <a:spcPts val="600"/>
              </a:spcAft>
              <a:buFont typeface="+mj-lt"/>
              <a:buAutoNum type="arabicPeriod"/>
            </a:pPr>
            <a:r>
              <a:rPr lang="zh-CN" altLang="zh-CN" dirty="0">
                <a:latin typeface="Cambria" panose="02040503050406030204" pitchFamily="18" charset="0"/>
                <a:ea typeface="等线" panose="02010600030101010101" pitchFamily="2" charset="-122"/>
                <a:cs typeface="Times New Roman" panose="02020603050405020304" pitchFamily="18" charset="0"/>
              </a:rPr>
              <a:t>主要项目发起人：对项目产生积极或消极的影响的人。</a:t>
            </a:r>
            <a:endParaRPr lang="zh-CN" altLang="zh-CN" dirty="0">
              <a:latin typeface="Cambria" panose="02040503050406030204" pitchFamily="18" charset="0"/>
              <a:ea typeface="+mn-ea"/>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40</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7823142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zh-CN" sz="1200" kern="1200" dirty="0">
                <a:solidFill>
                  <a:schemeClr val="tx1"/>
                </a:solidFill>
                <a:effectLst/>
                <a:latin typeface="+mn-lt"/>
                <a:ea typeface="+mn-ea"/>
                <a:cs typeface="+mn-cs"/>
              </a:rPr>
              <a:t>项目干系人管理包括用于开展下列工作的各个过程：识别能够影响项目或者受项目影响的全部人员、群体或组织，分析干系人对项目的期望和影响，制定合适的管理策略来有效调动干系人参与项目决策和执行。干系人管理还关注与干系人的持续沟通，以便于了解干系人的需要和期望，解决实际发生的问题，管理利益冲突，促进干系人合理参与项目决策和活动。应该把干系人满意度作为一个关键的项目目标来进行管理。</a:t>
            </a:r>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41</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270511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6</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9856707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indent="457200">
              <a:lnSpc>
                <a:spcPct val="115000"/>
              </a:lnSpc>
              <a:spcAft>
                <a:spcPts val="600"/>
              </a:spcAft>
            </a:pPr>
            <a:r>
              <a:rPr lang="zh-CN" altLang="zh-CN" dirty="0">
                <a:latin typeface="Cambria" panose="02040503050406030204" pitchFamily="18" charset="0"/>
                <a:ea typeface="等线" panose="02010600030101010101" pitchFamily="2" charset="-122"/>
                <a:cs typeface="Times New Roman" panose="02020603050405020304" pitchFamily="18" charset="0"/>
              </a:rPr>
              <a:t>识别干系人是识别能影响项目决策、活动或结果的个人、群体或组织，以及被项目决策、活动或结果所影响的个人、群体或组织，并分析和记录他们的相关信息的过程。识别干系人帮助项目经理建立对各个干系人或干系人群体的适度关注。</a:t>
            </a:r>
            <a:endParaRPr lang="zh-CN" altLang="zh-CN" dirty="0">
              <a:latin typeface="Cambria" panose="02040503050406030204" pitchFamily="18" charset="0"/>
              <a:ea typeface="+mn-ea"/>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42</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0660499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44</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6088166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45</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6779651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47</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9034690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48</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7553818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49</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4838434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50</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7369066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51</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904982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52</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808471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53</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4037600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642694-9A2C-4D12-B30C-B5DDD19CFC55}" type="slidenum">
              <a:rPr lang="zh-CN" altLang="en-US" smtClean="0"/>
              <a:t>8</a:t>
            </a:fld>
            <a:endParaRPr lang="zh-CN" altLang="en-US"/>
          </a:p>
        </p:txBody>
      </p:sp>
    </p:spTree>
    <p:extLst>
      <p:ext uri="{BB962C8B-B14F-4D97-AF65-F5344CB8AC3E}">
        <p14:creationId xmlns:p14="http://schemas.microsoft.com/office/powerpoint/2010/main" val="22844003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54</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0878438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55</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520918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56</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6763572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57</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6022706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58</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6312489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60</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0197893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61</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8076552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62</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3204820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63</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1036054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64</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412516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642694-9A2C-4D12-B30C-B5DDD19CFC55}" type="slidenum">
              <a:rPr lang="zh-CN" altLang="en-US" smtClean="0"/>
              <a:t>9</a:t>
            </a:fld>
            <a:endParaRPr lang="zh-CN" altLang="en-US"/>
          </a:p>
        </p:txBody>
      </p:sp>
    </p:spTree>
    <p:extLst>
      <p:ext uri="{BB962C8B-B14F-4D97-AF65-F5344CB8AC3E}">
        <p14:creationId xmlns:p14="http://schemas.microsoft.com/office/powerpoint/2010/main" val="36151606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65</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4684518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67</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448398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69</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7187014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70</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9809832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71</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1196291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72</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7494138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74</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0381151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642694-9A2C-4D12-B30C-B5DDD19CFC55}" type="slidenum">
              <a:rPr lang="zh-CN" altLang="en-US" smtClean="0"/>
              <a:t>75</a:t>
            </a:fld>
            <a:endParaRPr lang="zh-CN" altLang="en-US"/>
          </a:p>
        </p:txBody>
      </p:sp>
    </p:spTree>
    <p:extLst>
      <p:ext uri="{BB962C8B-B14F-4D97-AF65-F5344CB8AC3E}">
        <p14:creationId xmlns:p14="http://schemas.microsoft.com/office/powerpoint/2010/main" val="39778968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76</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5326646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77</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117190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10</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6697442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642694-9A2C-4D12-B30C-B5DDD19CFC55}" type="slidenum">
              <a:rPr lang="zh-CN" altLang="en-US" smtClean="0"/>
              <a:t>78</a:t>
            </a:fld>
            <a:endParaRPr lang="zh-CN" altLang="en-US"/>
          </a:p>
        </p:txBody>
      </p:sp>
    </p:spTree>
    <p:extLst>
      <p:ext uri="{BB962C8B-B14F-4D97-AF65-F5344CB8AC3E}">
        <p14:creationId xmlns:p14="http://schemas.microsoft.com/office/powerpoint/2010/main" val="4162205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11</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842951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12</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931462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13</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501835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22212855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31556982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37778958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22920316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33945771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18564965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28936345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2937276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2207164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19673147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17675487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27156347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36350250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41843672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35067380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1675332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2018/11/11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2018/11/11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矩形 5"/>
          <p:cNvSpPr/>
          <p:nvPr userDrawn="1"/>
        </p:nvSpPr>
        <p:spPr>
          <a:xfrm>
            <a:off x="0" y="635000"/>
            <a:ext cx="12192000" cy="6223000"/>
          </a:xfrm>
          <a:prstGeom prst="rect">
            <a:avLst/>
          </a:prstGeom>
          <a:gradFill flip="none" rotWithShape="1">
            <a:gsLst>
              <a:gs pos="0">
                <a:schemeClr val="bg1"/>
              </a:gs>
              <a:gs pos="100000">
                <a:schemeClr val="bg1">
                  <a:alpha val="84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90500" y="200025"/>
            <a:ext cx="10515600" cy="434975"/>
          </a:xfrm>
        </p:spPr>
        <p:txBody>
          <a:bodyPr>
            <a:normAutofit/>
          </a:bodyPr>
          <a:lstStyle>
            <a:lvl1pPr>
              <a:defRPr sz="2800" b="1">
                <a:solidFill>
                  <a:schemeClr val="tx2"/>
                </a:solidFill>
              </a:defRPr>
            </a:lvl1pPr>
          </a:lstStyle>
          <a:p>
            <a:r>
              <a:rPr lang="zh-CN" altLang="en-US"/>
              <a:t>单击此处编辑母版标题样式</a:t>
            </a:r>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2018/11/11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2018/11/11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9">
            <a:lum/>
          </a:blip>
          <a:srcRect/>
          <a:stretch>
            <a:fillRect t="-2000" b="-2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2018/11/11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4.jpeg"/><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7.jpeg"/></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9.jpeg"/></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1092657" y="1872342"/>
            <a:ext cx="10006686" cy="20238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400">
                <a:solidFill>
                  <a:schemeClr val="bg1"/>
                </a:solidFill>
                <a:latin typeface="+mj-lt"/>
                <a:ea typeface="+mj-ea"/>
                <a:cs typeface="+mj-cs"/>
              </a:defRPr>
            </a:lvl1pPr>
            <a:lvl2pPr algn="l" rtl="0" fontAlgn="base">
              <a:spcBef>
                <a:spcPct val="0"/>
              </a:spcBef>
              <a:spcAft>
                <a:spcPct val="0"/>
              </a:spcAft>
              <a:defRPr sz="2400">
                <a:solidFill>
                  <a:schemeClr val="tx2"/>
                </a:solidFill>
                <a:latin typeface="Arial" pitchFamily="34" charset="0"/>
                <a:ea typeface="微软雅黑" pitchFamily="34" charset="-122"/>
              </a:defRPr>
            </a:lvl2pPr>
            <a:lvl3pPr algn="l" rtl="0" fontAlgn="base">
              <a:spcBef>
                <a:spcPct val="0"/>
              </a:spcBef>
              <a:spcAft>
                <a:spcPct val="0"/>
              </a:spcAft>
              <a:defRPr sz="2400">
                <a:solidFill>
                  <a:schemeClr val="tx2"/>
                </a:solidFill>
                <a:latin typeface="Arial" pitchFamily="34" charset="0"/>
                <a:ea typeface="微软雅黑" pitchFamily="34" charset="-122"/>
              </a:defRPr>
            </a:lvl3pPr>
            <a:lvl4pPr algn="l" rtl="0" fontAlgn="base">
              <a:spcBef>
                <a:spcPct val="0"/>
              </a:spcBef>
              <a:spcAft>
                <a:spcPct val="0"/>
              </a:spcAft>
              <a:defRPr sz="2400">
                <a:solidFill>
                  <a:schemeClr val="tx2"/>
                </a:solidFill>
                <a:latin typeface="Arial" pitchFamily="34" charset="0"/>
                <a:ea typeface="微软雅黑" pitchFamily="34" charset="-122"/>
              </a:defRPr>
            </a:lvl4pPr>
            <a:lvl5pPr algn="l" rtl="0" fontAlgn="base">
              <a:spcBef>
                <a:spcPct val="0"/>
              </a:spcBef>
              <a:spcAft>
                <a:spcPct val="0"/>
              </a:spcAft>
              <a:defRPr sz="2400">
                <a:solidFill>
                  <a:schemeClr val="tx2"/>
                </a:solidFill>
                <a:latin typeface="Arial" pitchFamily="34" charset="0"/>
                <a:ea typeface="微软雅黑" pitchFamily="34" charset="-122"/>
              </a:defRPr>
            </a:lvl5pPr>
            <a:lvl6pPr marL="457200" algn="l" rtl="0" fontAlgn="base">
              <a:spcBef>
                <a:spcPct val="0"/>
              </a:spcBef>
              <a:spcAft>
                <a:spcPct val="0"/>
              </a:spcAft>
              <a:defRPr sz="2400">
                <a:solidFill>
                  <a:schemeClr val="tx2"/>
                </a:solidFill>
                <a:latin typeface="Arial" pitchFamily="34" charset="0"/>
                <a:ea typeface="微软雅黑" pitchFamily="34" charset="-122"/>
              </a:defRPr>
            </a:lvl6pPr>
            <a:lvl7pPr marL="914400" algn="l" rtl="0" fontAlgn="base">
              <a:spcBef>
                <a:spcPct val="0"/>
              </a:spcBef>
              <a:spcAft>
                <a:spcPct val="0"/>
              </a:spcAft>
              <a:defRPr sz="2400">
                <a:solidFill>
                  <a:schemeClr val="tx2"/>
                </a:solidFill>
                <a:latin typeface="Arial" pitchFamily="34" charset="0"/>
                <a:ea typeface="微软雅黑" pitchFamily="34" charset="-122"/>
              </a:defRPr>
            </a:lvl7pPr>
            <a:lvl8pPr marL="1371600" algn="l" rtl="0" fontAlgn="base">
              <a:spcBef>
                <a:spcPct val="0"/>
              </a:spcBef>
              <a:spcAft>
                <a:spcPct val="0"/>
              </a:spcAft>
              <a:defRPr sz="2400">
                <a:solidFill>
                  <a:schemeClr val="tx2"/>
                </a:solidFill>
                <a:latin typeface="Arial" pitchFamily="34" charset="0"/>
                <a:ea typeface="微软雅黑" pitchFamily="34" charset="-122"/>
              </a:defRPr>
            </a:lvl8pPr>
            <a:lvl9pPr marL="1828800" algn="l" rtl="0" fontAlgn="base">
              <a:spcBef>
                <a:spcPct val="0"/>
              </a:spcBef>
              <a:spcAft>
                <a:spcPct val="0"/>
              </a:spcAft>
              <a:defRPr sz="2400">
                <a:solidFill>
                  <a:schemeClr val="tx2"/>
                </a:solidFill>
                <a:latin typeface="Arial" pitchFamily="34" charset="0"/>
                <a:ea typeface="微软雅黑" pitchFamily="34" charset="-122"/>
              </a:defRPr>
            </a:lvl9pPr>
          </a:lstStyle>
          <a:p>
            <a:pPr algn="ctr"/>
            <a:r>
              <a:rPr lang="zh-CN" altLang="en-US" sz="6600" b="1" dirty="0">
                <a:gradFill>
                  <a:gsLst>
                    <a:gs pos="0">
                      <a:srgbClr val="365A96"/>
                    </a:gs>
                    <a:gs pos="100000">
                      <a:srgbClr val="3AC8D9">
                        <a:shade val="100000"/>
                        <a:satMod val="115000"/>
                      </a:srgbClr>
                    </a:gs>
                  </a:gsLst>
                  <a:lin ang="16200000" scaled="1"/>
                </a:gradFill>
                <a:latin typeface="微软雅黑" pitchFamily="34" charset="-122"/>
                <a:ea typeface="微软雅黑" pitchFamily="34" charset="-122"/>
              </a:rPr>
              <a:t>渔乐生活</a:t>
            </a:r>
            <a:r>
              <a:rPr lang="en-US" altLang="zh-CN" sz="6600" b="1" dirty="0">
                <a:gradFill>
                  <a:gsLst>
                    <a:gs pos="0">
                      <a:srgbClr val="365A96"/>
                    </a:gs>
                    <a:gs pos="100000">
                      <a:srgbClr val="3AC8D9">
                        <a:shade val="100000"/>
                        <a:satMod val="115000"/>
                      </a:srgbClr>
                    </a:gs>
                  </a:gsLst>
                  <a:lin ang="16200000" scaled="1"/>
                </a:gradFill>
                <a:latin typeface="微软雅黑" pitchFamily="34" charset="-122"/>
                <a:ea typeface="微软雅黑" pitchFamily="34" charset="-122"/>
              </a:rPr>
              <a:t>APP</a:t>
            </a:r>
          </a:p>
          <a:p>
            <a:pPr algn="ctr"/>
            <a:r>
              <a:rPr lang="zh-CN" altLang="en-US" sz="6600" b="1" dirty="0">
                <a:gradFill>
                  <a:gsLst>
                    <a:gs pos="0">
                      <a:srgbClr val="365A96"/>
                    </a:gs>
                    <a:gs pos="100000">
                      <a:srgbClr val="3AC8D9">
                        <a:shade val="100000"/>
                        <a:satMod val="115000"/>
                      </a:srgbClr>
                    </a:gs>
                  </a:gsLst>
                  <a:lin ang="16200000" scaled="1"/>
                </a:gradFill>
                <a:latin typeface="微软雅黑" pitchFamily="34" charset="-122"/>
                <a:ea typeface="微软雅黑" pitchFamily="34" charset="-122"/>
              </a:rPr>
              <a:t>需求工程项目计划</a:t>
            </a:r>
          </a:p>
        </p:txBody>
      </p:sp>
      <p:sp>
        <p:nvSpPr>
          <p:cNvPr id="3" name="Rectangle 3"/>
          <p:cNvSpPr txBox="1">
            <a:spLocks noChangeArrowheads="1"/>
          </p:cNvSpPr>
          <p:nvPr/>
        </p:nvSpPr>
        <p:spPr bwMode="auto">
          <a:xfrm>
            <a:off x="500019" y="3896238"/>
            <a:ext cx="11191962" cy="18369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400">
                <a:solidFill>
                  <a:schemeClr val="bg1"/>
                </a:solidFill>
                <a:latin typeface="+mj-lt"/>
                <a:ea typeface="+mj-ea"/>
                <a:cs typeface="+mj-cs"/>
              </a:defRPr>
            </a:lvl1pPr>
            <a:lvl2pPr algn="l" rtl="0" fontAlgn="base">
              <a:spcBef>
                <a:spcPct val="0"/>
              </a:spcBef>
              <a:spcAft>
                <a:spcPct val="0"/>
              </a:spcAft>
              <a:defRPr sz="2400">
                <a:solidFill>
                  <a:schemeClr val="tx2"/>
                </a:solidFill>
                <a:latin typeface="Arial" pitchFamily="34" charset="0"/>
                <a:ea typeface="微软雅黑" pitchFamily="34" charset="-122"/>
              </a:defRPr>
            </a:lvl2pPr>
            <a:lvl3pPr algn="l" rtl="0" fontAlgn="base">
              <a:spcBef>
                <a:spcPct val="0"/>
              </a:spcBef>
              <a:spcAft>
                <a:spcPct val="0"/>
              </a:spcAft>
              <a:defRPr sz="2400">
                <a:solidFill>
                  <a:schemeClr val="tx2"/>
                </a:solidFill>
                <a:latin typeface="Arial" pitchFamily="34" charset="0"/>
                <a:ea typeface="微软雅黑" pitchFamily="34" charset="-122"/>
              </a:defRPr>
            </a:lvl3pPr>
            <a:lvl4pPr algn="l" rtl="0" fontAlgn="base">
              <a:spcBef>
                <a:spcPct val="0"/>
              </a:spcBef>
              <a:spcAft>
                <a:spcPct val="0"/>
              </a:spcAft>
              <a:defRPr sz="2400">
                <a:solidFill>
                  <a:schemeClr val="tx2"/>
                </a:solidFill>
                <a:latin typeface="Arial" pitchFamily="34" charset="0"/>
                <a:ea typeface="微软雅黑" pitchFamily="34" charset="-122"/>
              </a:defRPr>
            </a:lvl4pPr>
            <a:lvl5pPr algn="l" rtl="0" fontAlgn="base">
              <a:spcBef>
                <a:spcPct val="0"/>
              </a:spcBef>
              <a:spcAft>
                <a:spcPct val="0"/>
              </a:spcAft>
              <a:defRPr sz="2400">
                <a:solidFill>
                  <a:schemeClr val="tx2"/>
                </a:solidFill>
                <a:latin typeface="Arial" pitchFamily="34" charset="0"/>
                <a:ea typeface="微软雅黑" pitchFamily="34" charset="-122"/>
              </a:defRPr>
            </a:lvl5pPr>
            <a:lvl6pPr marL="457200" algn="l" rtl="0" fontAlgn="base">
              <a:spcBef>
                <a:spcPct val="0"/>
              </a:spcBef>
              <a:spcAft>
                <a:spcPct val="0"/>
              </a:spcAft>
              <a:defRPr sz="2400">
                <a:solidFill>
                  <a:schemeClr val="tx2"/>
                </a:solidFill>
                <a:latin typeface="Arial" pitchFamily="34" charset="0"/>
                <a:ea typeface="微软雅黑" pitchFamily="34" charset="-122"/>
              </a:defRPr>
            </a:lvl6pPr>
            <a:lvl7pPr marL="914400" algn="l" rtl="0" fontAlgn="base">
              <a:spcBef>
                <a:spcPct val="0"/>
              </a:spcBef>
              <a:spcAft>
                <a:spcPct val="0"/>
              </a:spcAft>
              <a:defRPr sz="2400">
                <a:solidFill>
                  <a:schemeClr val="tx2"/>
                </a:solidFill>
                <a:latin typeface="Arial" pitchFamily="34" charset="0"/>
                <a:ea typeface="微软雅黑" pitchFamily="34" charset="-122"/>
              </a:defRPr>
            </a:lvl7pPr>
            <a:lvl8pPr marL="1371600" algn="l" rtl="0" fontAlgn="base">
              <a:spcBef>
                <a:spcPct val="0"/>
              </a:spcBef>
              <a:spcAft>
                <a:spcPct val="0"/>
              </a:spcAft>
              <a:defRPr sz="2400">
                <a:solidFill>
                  <a:schemeClr val="tx2"/>
                </a:solidFill>
                <a:latin typeface="Arial" pitchFamily="34" charset="0"/>
                <a:ea typeface="微软雅黑" pitchFamily="34" charset="-122"/>
              </a:defRPr>
            </a:lvl8pPr>
            <a:lvl9pPr marL="1828800" algn="l" rtl="0" fontAlgn="base">
              <a:spcBef>
                <a:spcPct val="0"/>
              </a:spcBef>
              <a:spcAft>
                <a:spcPct val="0"/>
              </a:spcAft>
              <a:defRPr sz="2400">
                <a:solidFill>
                  <a:schemeClr val="tx2"/>
                </a:solidFill>
                <a:latin typeface="Arial" pitchFamily="34" charset="0"/>
                <a:ea typeface="微软雅黑" pitchFamily="34" charset="-122"/>
              </a:defRPr>
            </a:lvl9pPr>
          </a:lstStyle>
          <a:p>
            <a:pPr algn="ctr"/>
            <a:r>
              <a:rPr lang="en-US" altLang="zh-CN" sz="3500" dirty="0">
                <a:gradFill>
                  <a:gsLst>
                    <a:gs pos="0">
                      <a:srgbClr val="365A96"/>
                    </a:gs>
                    <a:gs pos="100000">
                      <a:srgbClr val="3AC8D9">
                        <a:shade val="100000"/>
                        <a:satMod val="115000"/>
                      </a:srgbClr>
                    </a:gs>
                  </a:gsLst>
                  <a:lin ang="16200000" scaled="1"/>
                </a:gradFill>
                <a:latin typeface="+mn-ea"/>
                <a:ea typeface="+mn-ea"/>
              </a:rPr>
              <a:t>PRD-G06</a:t>
            </a:r>
            <a:r>
              <a:rPr lang="zh-CN" altLang="en-US" sz="3500" dirty="0">
                <a:gradFill>
                  <a:gsLst>
                    <a:gs pos="0">
                      <a:srgbClr val="365A96"/>
                    </a:gs>
                    <a:gs pos="100000">
                      <a:srgbClr val="3AC8D9">
                        <a:shade val="100000"/>
                        <a:satMod val="115000"/>
                      </a:srgbClr>
                    </a:gs>
                  </a:gsLst>
                  <a:lin ang="16200000" scaled="1"/>
                </a:gradFill>
                <a:latin typeface="+mn-ea"/>
                <a:ea typeface="+mn-ea"/>
              </a:rPr>
              <a:t>小组</a:t>
            </a:r>
          </a:p>
          <a:p>
            <a:pPr algn="ctr"/>
            <a:r>
              <a:rPr lang="zh-CN" altLang="en-US" sz="3500" dirty="0">
                <a:gradFill>
                  <a:gsLst>
                    <a:gs pos="0">
                      <a:srgbClr val="365A96"/>
                    </a:gs>
                    <a:gs pos="100000">
                      <a:srgbClr val="3AC8D9">
                        <a:shade val="100000"/>
                        <a:satMod val="115000"/>
                      </a:srgbClr>
                    </a:gs>
                  </a:gsLst>
                  <a:lin ang="16200000" scaled="1"/>
                </a:gradFill>
                <a:latin typeface="+mn-ea"/>
                <a:ea typeface="+mn-ea"/>
              </a:rPr>
              <a:t>组长：赵豪杰</a:t>
            </a:r>
          </a:p>
          <a:p>
            <a:pPr algn="ctr"/>
            <a:r>
              <a:rPr lang="zh-CN" altLang="en-US" sz="3500" dirty="0">
                <a:gradFill>
                  <a:gsLst>
                    <a:gs pos="0">
                      <a:srgbClr val="365A96"/>
                    </a:gs>
                    <a:gs pos="100000">
                      <a:srgbClr val="3AC8D9">
                        <a:shade val="100000"/>
                        <a:satMod val="115000"/>
                      </a:srgbClr>
                    </a:gs>
                  </a:gsLst>
                  <a:lin ang="16200000" scaled="1"/>
                </a:gradFill>
                <a:latin typeface="+mn-ea"/>
                <a:ea typeface="+mn-ea"/>
              </a:rPr>
              <a:t>组员：罗培铖，苏碧青，郑丞钧，张嘉诚</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4082" y="246743"/>
            <a:ext cx="2094232" cy="2107486"/>
          </a:xfrm>
          <a:prstGeom prst="rect">
            <a:avLst/>
          </a:prstGeom>
        </p:spPr>
      </p:pic>
    </p:spTree>
    <p:extLst>
      <p:ext uri="{BB962C8B-B14F-4D97-AF65-F5344CB8AC3E}">
        <p14:creationId xmlns:p14="http://schemas.microsoft.com/office/powerpoint/2010/main" val="305526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市面上主要的</a:t>
            </a:r>
            <a:r>
              <a:rPr lang="en-US" altLang="zh-CN" sz="3200" dirty="0"/>
              <a:t>APP</a:t>
            </a:r>
            <a:r>
              <a:rPr lang="zh-CN" altLang="en-US" sz="3200" dirty="0"/>
              <a:t>对比</a:t>
            </a:r>
            <a:r>
              <a:rPr lang="en-US" altLang="zh-CN" sz="1600" dirty="0" smtClean="0">
                <a:solidFill>
                  <a:srgbClr val="365A96"/>
                </a:solidFill>
              </a:rPr>
              <a:t>[3</a:t>
            </a:r>
            <a:r>
              <a:rPr lang="en-US" altLang="zh-CN" sz="1600" dirty="0">
                <a:solidFill>
                  <a:srgbClr val="365A96"/>
                </a:solidFill>
              </a:rPr>
              <a:t>]</a:t>
            </a:r>
            <a:endParaRPr lang="zh-CN" altLang="en-US" sz="3200" dirty="0"/>
          </a:p>
        </p:txBody>
      </p:sp>
      <p:sp>
        <p:nvSpPr>
          <p:cNvPr id="3" name="矩形 2">
            <a:extLst>
              <a:ext uri="{FF2B5EF4-FFF2-40B4-BE49-F238E27FC236}">
                <a16:creationId xmlns:a16="http://schemas.microsoft.com/office/drawing/2014/main" id="{479F8E23-8757-4986-AB70-5F770E99C611}"/>
              </a:ext>
            </a:extLst>
          </p:cNvPr>
          <p:cNvSpPr/>
          <p:nvPr/>
        </p:nvSpPr>
        <p:spPr>
          <a:xfrm>
            <a:off x="0" y="353026"/>
            <a:ext cx="3905236" cy="825291"/>
          </a:xfrm>
          <a:prstGeom prst="rect">
            <a:avLst/>
          </a:prstGeom>
        </p:spPr>
        <p:txBody>
          <a:bodyPr wrap="none">
            <a:spAutoFit/>
          </a:bodyPr>
          <a:lstStyle/>
          <a:p>
            <a:pPr algn="just">
              <a:lnSpc>
                <a:spcPct val="172000"/>
              </a:lnSpc>
              <a:spcBef>
                <a:spcPts val="1300"/>
              </a:spcBef>
              <a:spcAft>
                <a:spcPts val="1300"/>
              </a:spcAft>
            </a:pPr>
            <a:r>
              <a:rPr lang="zh-CN" altLang="zh-CN" sz="3200" b="1" kern="100" dirty="0">
                <a:latin typeface="+mj-ea"/>
                <a:ea typeface="+mj-ea"/>
              </a:rPr>
              <a:t>市场上主要的</a:t>
            </a:r>
            <a:r>
              <a:rPr lang="en-US" altLang="zh-CN" sz="3200" b="1" kern="100" dirty="0">
                <a:latin typeface="+mj-ea"/>
                <a:ea typeface="+mj-ea"/>
              </a:rPr>
              <a:t>APP</a:t>
            </a:r>
            <a:r>
              <a:rPr lang="zh-CN" altLang="en-US" sz="3200" b="1" kern="100" dirty="0">
                <a:latin typeface="+mj-ea"/>
                <a:ea typeface="+mj-ea"/>
              </a:rPr>
              <a:t>：</a:t>
            </a:r>
            <a:endParaRPr lang="zh-CN" altLang="zh-CN" sz="3200" b="1" kern="100" dirty="0">
              <a:latin typeface="+mj-ea"/>
              <a:ea typeface="+mj-ea"/>
            </a:endParaRPr>
          </a:p>
        </p:txBody>
      </p:sp>
      <p:sp>
        <p:nvSpPr>
          <p:cNvPr id="6" name="矩形 5">
            <a:extLst>
              <a:ext uri="{FF2B5EF4-FFF2-40B4-BE49-F238E27FC236}">
                <a16:creationId xmlns:a16="http://schemas.microsoft.com/office/drawing/2014/main" id="{5C31817F-68B9-42C2-BEB9-A5AABE180A66}"/>
              </a:ext>
            </a:extLst>
          </p:cNvPr>
          <p:cNvSpPr/>
          <p:nvPr/>
        </p:nvSpPr>
        <p:spPr>
          <a:xfrm>
            <a:off x="-245616" y="1178317"/>
            <a:ext cx="9730084" cy="830997"/>
          </a:xfrm>
          <a:prstGeom prst="rect">
            <a:avLst/>
          </a:prstGeom>
        </p:spPr>
        <p:txBody>
          <a:bodyPr wrap="square">
            <a:spAutoFit/>
          </a:bodyPr>
          <a:lstStyle/>
          <a:p>
            <a:pPr indent="266700" algn="just">
              <a:spcAft>
                <a:spcPts val="0"/>
              </a:spcAft>
            </a:pPr>
            <a:r>
              <a:rPr lang="zh-CN" altLang="zh-CN" sz="2400" kern="100" dirty="0">
                <a:latin typeface="+mj-ea"/>
                <a:ea typeface="+mj-ea"/>
              </a:rPr>
              <a:t>能找到的，有基本规模的公司都发行了</a:t>
            </a:r>
            <a:r>
              <a:rPr lang="en-US" altLang="zh-CN" sz="2400" kern="100" dirty="0">
                <a:latin typeface="+mj-ea"/>
                <a:ea typeface="+mj-ea"/>
              </a:rPr>
              <a:t>android</a:t>
            </a:r>
            <a:r>
              <a:rPr lang="zh-CN" altLang="zh-CN" sz="2400" kern="100" dirty="0">
                <a:latin typeface="+mj-ea"/>
                <a:ea typeface="+mj-ea"/>
              </a:rPr>
              <a:t>和</a:t>
            </a:r>
            <a:r>
              <a:rPr lang="en-US" altLang="zh-CN" sz="2400" kern="100" dirty="0" err="1">
                <a:latin typeface="+mj-ea"/>
                <a:ea typeface="+mj-ea"/>
              </a:rPr>
              <a:t>ios</a:t>
            </a:r>
            <a:r>
              <a:rPr lang="zh-CN" altLang="zh-CN" sz="2400" kern="100" dirty="0">
                <a:latin typeface="+mj-ea"/>
                <a:ea typeface="+mj-ea"/>
              </a:rPr>
              <a:t>相对应的</a:t>
            </a:r>
            <a:r>
              <a:rPr lang="en-US" altLang="zh-CN" sz="2400" kern="100" dirty="0">
                <a:latin typeface="+mj-ea"/>
                <a:ea typeface="+mj-ea"/>
              </a:rPr>
              <a:t>app</a:t>
            </a:r>
            <a:r>
              <a:rPr lang="zh-CN" altLang="zh-CN" sz="2400" kern="100" dirty="0">
                <a:latin typeface="+mj-ea"/>
                <a:ea typeface="+mj-ea"/>
              </a:rPr>
              <a:t>。</a:t>
            </a:r>
          </a:p>
          <a:p>
            <a:pPr indent="266700" algn="just">
              <a:spcAft>
                <a:spcPts val="0"/>
              </a:spcAft>
            </a:pPr>
            <a:r>
              <a:rPr lang="zh-CN" altLang="zh-CN" sz="2400" kern="100" dirty="0">
                <a:latin typeface="+mj-ea"/>
                <a:ea typeface="+mj-ea"/>
              </a:rPr>
              <a:t>有两款是基于地理位置的，其功能点和本项目相似：</a:t>
            </a:r>
          </a:p>
        </p:txBody>
      </p:sp>
      <p:pic>
        <p:nvPicPr>
          <p:cNvPr id="1026" name="图片 1" descr="1538226562">
            <a:extLst>
              <a:ext uri="{FF2B5EF4-FFF2-40B4-BE49-F238E27FC236}">
                <a16:creationId xmlns:a16="http://schemas.microsoft.com/office/drawing/2014/main" id="{BEA29DAB-56B8-4EC0-BF25-8F93FA9739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571" y="2649939"/>
            <a:ext cx="5490432" cy="281904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027" name="图片 3" descr="1538226562(1)">
            <a:extLst>
              <a:ext uri="{FF2B5EF4-FFF2-40B4-BE49-F238E27FC236}">
                <a16:creationId xmlns:a16="http://schemas.microsoft.com/office/drawing/2014/main" id="{404FBE11-E1DF-4C11-B82A-85EF869702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1225" y="2647631"/>
            <a:ext cx="6094126" cy="2821354"/>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118362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市面上主要的</a:t>
            </a:r>
            <a:r>
              <a:rPr lang="en-US" altLang="zh-CN" sz="3200" dirty="0"/>
              <a:t>APP</a:t>
            </a:r>
            <a:r>
              <a:rPr lang="zh-CN" altLang="en-US" sz="3200" dirty="0"/>
              <a:t>对比</a:t>
            </a:r>
            <a:r>
              <a:rPr lang="en-US" altLang="zh-CN" sz="1600" dirty="0" smtClean="0">
                <a:solidFill>
                  <a:srgbClr val="365A96"/>
                </a:solidFill>
              </a:rPr>
              <a:t>[3</a:t>
            </a:r>
            <a:r>
              <a:rPr lang="en-US" altLang="zh-CN" sz="1600" dirty="0">
                <a:solidFill>
                  <a:srgbClr val="365A96"/>
                </a:solidFill>
              </a:rPr>
              <a:t>]</a:t>
            </a:r>
            <a:endParaRPr lang="zh-CN" altLang="en-US" sz="3200" dirty="0"/>
          </a:p>
        </p:txBody>
      </p:sp>
      <p:sp>
        <p:nvSpPr>
          <p:cNvPr id="4" name="矩形 3">
            <a:extLst>
              <a:ext uri="{FF2B5EF4-FFF2-40B4-BE49-F238E27FC236}">
                <a16:creationId xmlns:a16="http://schemas.microsoft.com/office/drawing/2014/main" id="{0262257E-7700-4ED7-BA48-F447FEF6A6D0}"/>
              </a:ext>
            </a:extLst>
          </p:cNvPr>
          <p:cNvSpPr/>
          <p:nvPr/>
        </p:nvSpPr>
        <p:spPr>
          <a:xfrm>
            <a:off x="-172200" y="630034"/>
            <a:ext cx="5353800" cy="4801314"/>
          </a:xfrm>
          <a:prstGeom prst="rect">
            <a:avLst/>
          </a:prstGeom>
        </p:spPr>
        <p:txBody>
          <a:bodyPr wrap="square">
            <a:spAutoFit/>
          </a:bodyPr>
          <a:lstStyle/>
          <a:p>
            <a:pPr indent="267970" algn="just">
              <a:spcAft>
                <a:spcPts val="0"/>
              </a:spcAft>
            </a:pPr>
            <a:r>
              <a:rPr lang="zh-CN" altLang="zh-CN" sz="5400" b="1" kern="100" dirty="0">
                <a:latin typeface="微软雅黑" panose="020B0503020204020204" pitchFamily="34" charset="-122"/>
                <a:ea typeface="微软雅黑" panose="020B0503020204020204" pitchFamily="34" charset="-122"/>
              </a:rPr>
              <a:t>钓点：</a:t>
            </a:r>
            <a:endParaRPr lang="zh-CN" altLang="zh-CN" sz="5400" kern="100" dirty="0">
              <a:latin typeface="微软雅黑" panose="020B0503020204020204" pitchFamily="34" charset="-122"/>
              <a:ea typeface="微软雅黑" panose="020B0503020204020204" pitchFamily="34" charset="-122"/>
            </a:endParaRPr>
          </a:p>
          <a:p>
            <a:pPr marL="133350" indent="267970" algn="just">
              <a:spcAft>
                <a:spcPts val="0"/>
              </a:spcAft>
            </a:pPr>
            <a:r>
              <a:rPr lang="zh-CN" altLang="zh-CN" sz="3600" b="1" kern="100" dirty="0">
                <a:latin typeface="微软雅黑" panose="020B0503020204020204" pitchFamily="34" charset="-122"/>
                <a:ea typeface="微软雅黑" panose="020B0503020204020204" pitchFamily="34" charset="-122"/>
              </a:rPr>
              <a:t>优点：</a:t>
            </a:r>
            <a:r>
              <a:rPr lang="zh-CN" altLang="zh-CN" sz="3600" kern="100" dirty="0">
                <a:latin typeface="微软雅黑" panose="020B0503020204020204" pitchFamily="34" charset="-122"/>
                <a:ea typeface="微软雅黑" panose="020B0503020204020204" pitchFamily="34" charset="-122"/>
              </a:rPr>
              <a:t>可以查看附近的鱼塘（收费的那种），野钓，渔具店，并且可以查看详情。</a:t>
            </a:r>
          </a:p>
          <a:p>
            <a:pPr marL="133350" indent="267970" algn="just">
              <a:spcAft>
                <a:spcPts val="0"/>
              </a:spcAft>
            </a:pPr>
            <a:r>
              <a:rPr lang="zh-CN" altLang="zh-CN" sz="3600" b="1" kern="100" dirty="0">
                <a:latin typeface="微软雅黑" panose="020B0503020204020204" pitchFamily="34" charset="-122"/>
                <a:ea typeface="微软雅黑" panose="020B0503020204020204" pitchFamily="34" charset="-122"/>
              </a:rPr>
              <a:t>缺点：</a:t>
            </a:r>
            <a:r>
              <a:rPr lang="zh-CN" altLang="zh-CN" sz="3600" kern="100" dirty="0">
                <a:latin typeface="微软雅黑" panose="020B0503020204020204" pitchFamily="34" charset="-122"/>
                <a:ea typeface="微软雅黑" panose="020B0503020204020204" pitchFamily="34" charset="-122"/>
              </a:rPr>
              <a:t>查看详情的界面信息量不足。没有用户交流功能，就只能看看地图。</a:t>
            </a:r>
          </a:p>
        </p:txBody>
      </p:sp>
      <p:pic>
        <p:nvPicPr>
          <p:cNvPr id="2050" name="图片 7" descr="738336598050990867">
            <a:extLst>
              <a:ext uri="{FF2B5EF4-FFF2-40B4-BE49-F238E27FC236}">
                <a16:creationId xmlns:a16="http://schemas.microsoft.com/office/drawing/2014/main" id="{BAF278C1-23F3-4B26-975F-DCEE04D574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9473" y="724907"/>
            <a:ext cx="3405555" cy="6057809"/>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51" name="图片 6" descr="47161380174317078">
            <a:extLst>
              <a:ext uri="{FF2B5EF4-FFF2-40B4-BE49-F238E27FC236}">
                <a16:creationId xmlns:a16="http://schemas.microsoft.com/office/drawing/2014/main" id="{C4DB666F-8B6B-4D0C-8A45-EE030F548D8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42900" y="724906"/>
            <a:ext cx="3396753" cy="605780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515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市面上主要的</a:t>
            </a:r>
            <a:r>
              <a:rPr lang="en-US" altLang="zh-CN" sz="3200" dirty="0"/>
              <a:t>APP</a:t>
            </a:r>
            <a:r>
              <a:rPr lang="zh-CN" altLang="en-US" sz="3200" dirty="0"/>
              <a:t>对比</a:t>
            </a:r>
            <a:r>
              <a:rPr lang="en-US" altLang="zh-CN" sz="1600" dirty="0" smtClean="0">
                <a:solidFill>
                  <a:srgbClr val="365A96"/>
                </a:solidFill>
              </a:rPr>
              <a:t>[3</a:t>
            </a:r>
            <a:r>
              <a:rPr lang="en-US" altLang="zh-CN" sz="1600" dirty="0">
                <a:solidFill>
                  <a:srgbClr val="365A96"/>
                </a:solidFill>
              </a:rPr>
              <a:t>]</a:t>
            </a:r>
            <a:endParaRPr lang="zh-CN" altLang="en-US" sz="3200" dirty="0"/>
          </a:p>
        </p:txBody>
      </p:sp>
      <p:sp>
        <p:nvSpPr>
          <p:cNvPr id="3" name="矩形 2">
            <a:extLst>
              <a:ext uri="{FF2B5EF4-FFF2-40B4-BE49-F238E27FC236}">
                <a16:creationId xmlns:a16="http://schemas.microsoft.com/office/drawing/2014/main" id="{001E3632-A90B-4FAF-BD79-B1E94B81F22A}"/>
              </a:ext>
            </a:extLst>
          </p:cNvPr>
          <p:cNvSpPr/>
          <p:nvPr/>
        </p:nvSpPr>
        <p:spPr>
          <a:xfrm>
            <a:off x="131178" y="700681"/>
            <a:ext cx="4803679" cy="5663089"/>
          </a:xfrm>
          <a:prstGeom prst="rect">
            <a:avLst/>
          </a:prstGeom>
        </p:spPr>
        <p:txBody>
          <a:bodyPr wrap="square">
            <a:spAutoFit/>
          </a:bodyPr>
          <a:lstStyle/>
          <a:p>
            <a:pPr indent="267970" algn="just">
              <a:spcAft>
                <a:spcPts val="0"/>
              </a:spcAft>
            </a:pPr>
            <a:r>
              <a:rPr lang="zh-CN" altLang="zh-CN" sz="5400" b="1" kern="100" dirty="0">
                <a:latin typeface="微软雅黑" panose="020B0503020204020204" pitchFamily="34" charset="-122"/>
                <a:ea typeface="微软雅黑" panose="020B0503020204020204" pitchFamily="34" charset="-122"/>
              </a:rPr>
              <a:t>渔获：</a:t>
            </a:r>
            <a:endParaRPr lang="zh-CN" altLang="zh-CN" sz="5400" kern="100" dirty="0">
              <a:latin typeface="微软雅黑" panose="020B0503020204020204" pitchFamily="34" charset="-122"/>
              <a:ea typeface="微软雅黑" panose="020B0503020204020204" pitchFamily="34" charset="-122"/>
            </a:endParaRPr>
          </a:p>
          <a:p>
            <a:pPr indent="267970" algn="just">
              <a:spcAft>
                <a:spcPts val="0"/>
              </a:spcAft>
            </a:pPr>
            <a:r>
              <a:rPr lang="zh-CN" altLang="zh-CN" sz="2800" b="1" kern="100" dirty="0">
                <a:latin typeface="微软雅黑" panose="020B0503020204020204" pitchFamily="34" charset="-122"/>
                <a:ea typeface="微软雅黑" panose="020B0503020204020204" pitchFamily="34" charset="-122"/>
              </a:rPr>
              <a:t>优点：</a:t>
            </a:r>
            <a:endParaRPr lang="zh-CN" altLang="zh-CN" sz="2800" kern="100" dirty="0">
              <a:latin typeface="微软雅黑" panose="020B0503020204020204" pitchFamily="34" charset="-122"/>
              <a:ea typeface="微软雅黑" panose="020B0503020204020204" pitchFamily="34" charset="-122"/>
            </a:endParaRPr>
          </a:p>
          <a:p>
            <a:pPr indent="266700" algn="just">
              <a:spcAft>
                <a:spcPts val="0"/>
              </a:spcAft>
            </a:pPr>
            <a:r>
              <a:rPr lang="zh-CN" altLang="zh-CN" sz="2800" kern="100" dirty="0">
                <a:latin typeface="微软雅黑" panose="020B0503020204020204" pitchFamily="34" charset="-122"/>
                <a:ea typeface="微软雅黑" panose="020B0503020204020204" pitchFamily="34" charset="-122"/>
              </a:rPr>
              <a:t>可以查看附近钓点、渔具店、垂钓园、港口、湖泊、岛屿，查看天气，可以关注周边钓友，还可以看他们发的短视频，可以和他们聊天，发私信，可以向他们公司购买渔具，还可以记录自己的钓鱼感想，发表文章，要啥有啥！</a:t>
            </a:r>
          </a:p>
          <a:p>
            <a:pPr indent="267970" algn="just">
              <a:spcAft>
                <a:spcPts val="0"/>
              </a:spcAft>
            </a:pPr>
            <a:r>
              <a:rPr lang="zh-CN" altLang="zh-CN" sz="2800" b="1" kern="100" dirty="0">
                <a:latin typeface="微软雅黑" panose="020B0503020204020204" pitchFamily="34" charset="-122"/>
                <a:ea typeface="微软雅黑" panose="020B0503020204020204" pitchFamily="34" charset="-122"/>
              </a:rPr>
              <a:t>缺点：</a:t>
            </a:r>
            <a:endParaRPr lang="zh-CN" altLang="zh-CN" sz="2800" kern="100" dirty="0">
              <a:latin typeface="微软雅黑" panose="020B0503020204020204" pitchFamily="34" charset="-122"/>
              <a:ea typeface="微软雅黑" panose="020B0503020204020204" pitchFamily="34" charset="-122"/>
            </a:endParaRPr>
          </a:p>
          <a:p>
            <a:pPr indent="266700" algn="just">
              <a:spcAft>
                <a:spcPts val="0"/>
              </a:spcAft>
            </a:pPr>
            <a:r>
              <a:rPr lang="zh-CN" altLang="zh-CN" sz="2800" kern="100" dirty="0">
                <a:latin typeface="微软雅黑" panose="020B0503020204020204" pitchFamily="34" charset="-122"/>
                <a:ea typeface="微软雅黑" panose="020B0503020204020204" pitchFamily="34" charset="-122"/>
              </a:rPr>
              <a:t>感觉没啥缺点，功能太多？</a:t>
            </a:r>
          </a:p>
        </p:txBody>
      </p:sp>
      <p:pic>
        <p:nvPicPr>
          <p:cNvPr id="3074" name="图片 10" descr="504647066073010755">
            <a:extLst>
              <a:ext uri="{FF2B5EF4-FFF2-40B4-BE49-F238E27FC236}">
                <a16:creationId xmlns:a16="http://schemas.microsoft.com/office/drawing/2014/main" id="{82D2C4B4-ECBB-4AD9-9BA6-0A0935F1CD0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0739" y="700681"/>
            <a:ext cx="3408422" cy="605769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075" name="图片 11" descr="356570676924419411">
            <a:extLst>
              <a:ext uri="{FF2B5EF4-FFF2-40B4-BE49-F238E27FC236}">
                <a16:creationId xmlns:a16="http://schemas.microsoft.com/office/drawing/2014/main" id="{5A665A9C-DAE3-4FC5-84AA-E0077CD6DE7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80759" y="700681"/>
            <a:ext cx="3404578" cy="605769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919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市面上主要的</a:t>
            </a:r>
            <a:r>
              <a:rPr lang="en-US" altLang="zh-CN" sz="3200" dirty="0"/>
              <a:t>APP</a:t>
            </a:r>
            <a:r>
              <a:rPr lang="zh-CN" altLang="en-US" sz="3200" dirty="0"/>
              <a:t>对比</a:t>
            </a:r>
            <a:r>
              <a:rPr lang="en-US" altLang="zh-CN" sz="1600" dirty="0" smtClean="0">
                <a:solidFill>
                  <a:srgbClr val="365A96"/>
                </a:solidFill>
              </a:rPr>
              <a:t>[3</a:t>
            </a:r>
            <a:r>
              <a:rPr lang="en-US" altLang="zh-CN" sz="1600" dirty="0">
                <a:solidFill>
                  <a:srgbClr val="365A96"/>
                </a:solidFill>
              </a:rPr>
              <a:t>]</a:t>
            </a:r>
            <a:endParaRPr lang="zh-CN" altLang="en-US" sz="3200" dirty="0"/>
          </a:p>
        </p:txBody>
      </p:sp>
      <p:pic>
        <p:nvPicPr>
          <p:cNvPr id="5123" name="图片 15" descr="362150755732154083">
            <a:extLst>
              <a:ext uri="{FF2B5EF4-FFF2-40B4-BE49-F238E27FC236}">
                <a16:creationId xmlns:a16="http://schemas.microsoft.com/office/drawing/2014/main" id="{8940C19D-1BA3-4485-A043-54D2421D683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4831" y="709526"/>
            <a:ext cx="3453934" cy="6077510"/>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pic>
      <p:pic>
        <p:nvPicPr>
          <p:cNvPr id="5122" name="图片 16" descr="455189787182800803">
            <a:extLst>
              <a:ext uri="{FF2B5EF4-FFF2-40B4-BE49-F238E27FC236}">
                <a16:creationId xmlns:a16="http://schemas.microsoft.com/office/drawing/2014/main" id="{433362A9-B78B-4AFD-A717-58ADE2A326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32908" y="709526"/>
            <a:ext cx="3414204" cy="6077512"/>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pic>
      <p:pic>
        <p:nvPicPr>
          <p:cNvPr id="5121" name="图片 14" descr="818651076935619544">
            <a:extLst>
              <a:ext uri="{FF2B5EF4-FFF2-40B4-BE49-F238E27FC236}">
                <a16:creationId xmlns:a16="http://schemas.microsoft.com/office/drawing/2014/main" id="{32F50BD1-B099-4E46-8567-51AA4602A1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34402" y="709527"/>
            <a:ext cx="3414204" cy="6077510"/>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D4BF7658-E574-411E-9471-43D5B0AEDB54}"/>
              </a:ext>
            </a:extLst>
          </p:cNvPr>
          <p:cNvSpPr>
            <a:spLocks noChangeArrowheads="1"/>
          </p:cNvSpPr>
          <p:nvPr/>
        </p:nvSpPr>
        <p:spPr bwMode="auto">
          <a:xfrm>
            <a:off x="-259583" y="749952"/>
            <a:ext cx="2610898"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sz="4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社交</a:t>
            </a:r>
            <a:endParaRPr lang="en-US" altLang="zh-CN" sz="4400" dirty="0">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sz="4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元素：</a:t>
            </a:r>
            <a:endParaRPr kumimoji="0" lang="zh-CN" altLang="zh-CN" sz="3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zh-CN" altLang="zh-CN" sz="8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56918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市面上主要的</a:t>
            </a:r>
            <a:r>
              <a:rPr lang="en-US" altLang="zh-CN" sz="3200" dirty="0"/>
              <a:t>APP</a:t>
            </a:r>
            <a:r>
              <a:rPr lang="zh-CN" altLang="en-US" sz="3200" dirty="0"/>
              <a:t>对比</a:t>
            </a:r>
            <a:r>
              <a:rPr lang="en-US" altLang="zh-CN" sz="1600" dirty="0" smtClean="0">
                <a:solidFill>
                  <a:srgbClr val="365A96"/>
                </a:solidFill>
              </a:rPr>
              <a:t>[3</a:t>
            </a:r>
            <a:r>
              <a:rPr lang="en-US" altLang="zh-CN" sz="1600" dirty="0">
                <a:solidFill>
                  <a:srgbClr val="365A96"/>
                </a:solidFill>
              </a:rPr>
              <a:t>]</a:t>
            </a:r>
            <a:endParaRPr lang="zh-CN" altLang="en-US" sz="3200" dirty="0"/>
          </a:p>
        </p:txBody>
      </p:sp>
      <p:sp>
        <p:nvSpPr>
          <p:cNvPr id="3" name="Rectangle 4">
            <a:extLst>
              <a:ext uri="{FF2B5EF4-FFF2-40B4-BE49-F238E27FC236}">
                <a16:creationId xmlns:a16="http://schemas.microsoft.com/office/drawing/2014/main" id="{D4BF7658-E574-411E-9471-43D5B0AEDB54}"/>
              </a:ext>
            </a:extLst>
          </p:cNvPr>
          <p:cNvSpPr>
            <a:spLocks noChangeArrowheads="1"/>
          </p:cNvSpPr>
          <p:nvPr/>
        </p:nvSpPr>
        <p:spPr bwMode="auto">
          <a:xfrm>
            <a:off x="30702" y="1620818"/>
            <a:ext cx="8694057"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zh-CN" altLang="en-US" sz="4400" dirty="0">
                <a:latin typeface="微软雅黑" panose="020B0503020204020204" pitchFamily="34" charset="-122"/>
                <a:ea typeface="微软雅黑" panose="020B0503020204020204" pitchFamily="34" charset="-122"/>
                <a:cs typeface="Times New Roman" panose="02020603050405020304" pitchFamily="18" charset="0"/>
              </a:rPr>
              <a:t>首页上可以查看的频道，频道种类非常丰富，甚至给各种钓法分了不同频道，并且我们可以自定义我们需要哪些频道：</a:t>
            </a:r>
            <a:endParaRPr kumimoji="0" lang="zh-CN" altLang="zh-CN" sz="8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pic>
        <p:nvPicPr>
          <p:cNvPr id="10242" name="图片 26" descr="1539513182(1)"/>
          <p:cNvPicPr>
            <a:picLocks noChangeAspect="1" noChangeArrowheads="1"/>
          </p:cNvPicPr>
          <p:nvPr/>
        </p:nvPicPr>
        <p:blipFill rotWithShape="1">
          <a:blip r:embed="rId3">
            <a:extLst>
              <a:ext uri="{28A0092B-C50C-407E-A947-70E740481C1C}">
                <a14:useLocalDpi xmlns:a14="http://schemas.microsoft.com/office/drawing/2010/main" val="0"/>
              </a:ext>
            </a:extLst>
          </a:blip>
          <a:srcRect t="40412" b="38080"/>
          <a:stretch/>
        </p:blipFill>
        <p:spPr bwMode="auto">
          <a:xfrm>
            <a:off x="232229" y="4735811"/>
            <a:ext cx="8100644" cy="6940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0243" name="图片 24" descr="80731858349195447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06971" y="612560"/>
            <a:ext cx="3385176" cy="602222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6226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市面上主要的</a:t>
            </a:r>
            <a:r>
              <a:rPr lang="en-US" altLang="zh-CN" sz="3200" dirty="0"/>
              <a:t>APP</a:t>
            </a:r>
            <a:r>
              <a:rPr lang="zh-CN" altLang="en-US" sz="3200" dirty="0"/>
              <a:t>对比</a:t>
            </a:r>
            <a:r>
              <a:rPr lang="en-US" altLang="zh-CN" sz="1600" dirty="0" smtClean="0">
                <a:solidFill>
                  <a:srgbClr val="365A96"/>
                </a:solidFill>
              </a:rPr>
              <a:t>[3</a:t>
            </a:r>
            <a:r>
              <a:rPr lang="en-US" altLang="zh-CN" sz="1600" dirty="0">
                <a:solidFill>
                  <a:srgbClr val="365A96"/>
                </a:solidFill>
              </a:rPr>
              <a:t>]</a:t>
            </a:r>
            <a:endParaRPr lang="zh-CN" altLang="en-US" sz="3200" dirty="0"/>
          </a:p>
        </p:txBody>
      </p:sp>
      <p:sp>
        <p:nvSpPr>
          <p:cNvPr id="3" name="Rectangle 4">
            <a:extLst>
              <a:ext uri="{FF2B5EF4-FFF2-40B4-BE49-F238E27FC236}">
                <a16:creationId xmlns:a16="http://schemas.microsoft.com/office/drawing/2014/main" id="{D4BF7658-E574-411E-9471-43D5B0AEDB54}"/>
              </a:ext>
            </a:extLst>
          </p:cNvPr>
          <p:cNvSpPr>
            <a:spLocks noChangeArrowheads="1"/>
          </p:cNvSpPr>
          <p:nvPr/>
        </p:nvSpPr>
        <p:spPr bwMode="auto">
          <a:xfrm>
            <a:off x="-288612" y="569018"/>
            <a:ext cx="1068084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zh-CN" altLang="en-US" sz="3200" dirty="0">
                <a:latin typeface="微软雅黑" panose="020B0503020204020204" pitchFamily="34" charset="-122"/>
                <a:ea typeface="微软雅黑" panose="020B0503020204020204" pitchFamily="34" charset="-122"/>
                <a:cs typeface="Times New Roman" panose="02020603050405020304" pitchFamily="18" charset="0"/>
              </a:rPr>
              <a:t>其中主要感兴趣的是地理位置的频道：</a:t>
            </a:r>
            <a:endParaRPr kumimoji="0" lang="zh-CN" altLang="zh-CN" sz="6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pic>
        <p:nvPicPr>
          <p:cNvPr id="11266" name="图片 25" descr="153951185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593" y="1098674"/>
            <a:ext cx="10652178" cy="5759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0058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市面上主要的</a:t>
            </a:r>
            <a:r>
              <a:rPr lang="en-US" altLang="zh-CN" sz="3200" dirty="0"/>
              <a:t>APP</a:t>
            </a:r>
            <a:r>
              <a:rPr lang="zh-CN" altLang="en-US" sz="3200" dirty="0"/>
              <a:t>对比</a:t>
            </a:r>
            <a:r>
              <a:rPr lang="en-US" altLang="zh-CN" sz="1600" dirty="0" smtClean="0">
                <a:solidFill>
                  <a:srgbClr val="365A96"/>
                </a:solidFill>
              </a:rPr>
              <a:t>[3</a:t>
            </a:r>
            <a:r>
              <a:rPr lang="en-US" altLang="zh-CN" sz="1600" dirty="0">
                <a:solidFill>
                  <a:srgbClr val="365A96"/>
                </a:solidFill>
              </a:rPr>
              <a:t>]</a:t>
            </a:r>
            <a:endParaRPr lang="zh-CN" altLang="en-US" sz="3200" dirty="0"/>
          </a:p>
        </p:txBody>
      </p:sp>
      <p:sp>
        <p:nvSpPr>
          <p:cNvPr id="3" name="Rectangle 4">
            <a:extLst>
              <a:ext uri="{FF2B5EF4-FFF2-40B4-BE49-F238E27FC236}">
                <a16:creationId xmlns:a16="http://schemas.microsoft.com/office/drawing/2014/main" id="{D4BF7658-E574-411E-9471-43D5B0AEDB54}"/>
              </a:ext>
            </a:extLst>
          </p:cNvPr>
          <p:cNvSpPr>
            <a:spLocks noChangeArrowheads="1"/>
          </p:cNvSpPr>
          <p:nvPr/>
        </p:nvSpPr>
        <p:spPr bwMode="auto">
          <a:xfrm>
            <a:off x="233903" y="741390"/>
            <a:ext cx="11958097"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zh-CN" altLang="en-US" sz="4400" dirty="0">
                <a:latin typeface="微软雅黑" panose="020B0503020204020204" pitchFamily="34" charset="-122"/>
                <a:ea typeface="微软雅黑" panose="020B0503020204020204" pitchFamily="34" charset="-122"/>
                <a:cs typeface="Times New Roman" panose="02020603050405020304" pitchFamily="18" charset="0"/>
              </a:rPr>
              <a:t>除了可以按地区查看，还可以按照自己的位置附近的距离的长短查看：</a:t>
            </a:r>
            <a:endParaRPr kumimoji="0" lang="zh-CN" altLang="zh-CN" sz="8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pic>
        <p:nvPicPr>
          <p:cNvPr id="12290" name="图片 27" descr="153951329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031" y="2316770"/>
            <a:ext cx="7110752" cy="426064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004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市面上主要的</a:t>
            </a:r>
            <a:r>
              <a:rPr lang="en-US" altLang="zh-CN" sz="3200" dirty="0"/>
              <a:t>APP</a:t>
            </a:r>
            <a:r>
              <a:rPr lang="zh-CN" altLang="en-US" sz="3200" dirty="0"/>
              <a:t>对比</a:t>
            </a:r>
            <a:r>
              <a:rPr lang="en-US" altLang="zh-CN" sz="1600" dirty="0" smtClean="0">
                <a:solidFill>
                  <a:srgbClr val="365A96"/>
                </a:solidFill>
              </a:rPr>
              <a:t>[3</a:t>
            </a:r>
            <a:r>
              <a:rPr lang="en-US" altLang="zh-CN" sz="1600" dirty="0">
                <a:solidFill>
                  <a:srgbClr val="365A96"/>
                </a:solidFill>
              </a:rPr>
              <a:t>]</a:t>
            </a:r>
            <a:endParaRPr lang="zh-CN" altLang="en-US" sz="3200" dirty="0"/>
          </a:p>
        </p:txBody>
      </p:sp>
      <p:sp>
        <p:nvSpPr>
          <p:cNvPr id="3" name="Rectangle 4">
            <a:extLst>
              <a:ext uri="{FF2B5EF4-FFF2-40B4-BE49-F238E27FC236}">
                <a16:creationId xmlns:a16="http://schemas.microsoft.com/office/drawing/2014/main" id="{D4BF7658-E574-411E-9471-43D5B0AEDB54}"/>
              </a:ext>
            </a:extLst>
          </p:cNvPr>
          <p:cNvSpPr>
            <a:spLocks noChangeArrowheads="1"/>
          </p:cNvSpPr>
          <p:nvPr/>
        </p:nvSpPr>
        <p:spPr bwMode="auto">
          <a:xfrm>
            <a:off x="225624" y="1627100"/>
            <a:ext cx="4236497"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zh-CN" altLang="en-US" sz="4400" dirty="0">
                <a:latin typeface="微软雅黑" panose="020B0503020204020204" pitchFamily="34" charset="-122"/>
                <a:ea typeface="微软雅黑" panose="020B0503020204020204" pitchFamily="34" charset="-122"/>
                <a:cs typeface="Times New Roman" panose="02020603050405020304" pitchFamily="18" charset="0"/>
              </a:rPr>
              <a:t>图像上的地理位置，用探针定位和查找，定位后用文字进行更加详细的搜索：</a:t>
            </a:r>
            <a:endParaRPr kumimoji="0" lang="zh-CN" altLang="zh-CN" sz="8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pic>
        <p:nvPicPr>
          <p:cNvPr id="13314" name="图片 28" descr="153951416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1778" y="766849"/>
            <a:ext cx="3357562" cy="598105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3315" name="图片 29" descr="72089546324900288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04451" y="788582"/>
            <a:ext cx="3352119" cy="595932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604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市面上主要的</a:t>
            </a:r>
            <a:r>
              <a:rPr lang="en-US" altLang="zh-CN" sz="3200" dirty="0"/>
              <a:t>APP</a:t>
            </a:r>
            <a:r>
              <a:rPr lang="zh-CN" altLang="en-US" sz="3200" dirty="0"/>
              <a:t>对比</a:t>
            </a:r>
            <a:r>
              <a:rPr lang="en-US" altLang="zh-CN" sz="1600" dirty="0" smtClean="0">
                <a:solidFill>
                  <a:srgbClr val="365A96"/>
                </a:solidFill>
              </a:rPr>
              <a:t>[3</a:t>
            </a:r>
            <a:r>
              <a:rPr lang="en-US" altLang="zh-CN" sz="1600" dirty="0">
                <a:solidFill>
                  <a:srgbClr val="365A96"/>
                </a:solidFill>
              </a:rPr>
              <a:t>]</a:t>
            </a:r>
            <a:endParaRPr lang="zh-CN" altLang="en-US" sz="3200" dirty="0"/>
          </a:p>
        </p:txBody>
      </p:sp>
      <p:sp>
        <p:nvSpPr>
          <p:cNvPr id="4" name="矩形 3"/>
          <p:cNvSpPr/>
          <p:nvPr/>
        </p:nvSpPr>
        <p:spPr>
          <a:xfrm>
            <a:off x="0" y="1817247"/>
            <a:ext cx="4881282" cy="3416320"/>
          </a:xfrm>
          <a:prstGeom prst="rect">
            <a:avLst/>
          </a:prstGeom>
        </p:spPr>
        <p:txBody>
          <a:bodyPr wrap="square">
            <a:spAutoFit/>
          </a:bodyPr>
          <a:lstStyle/>
          <a:p>
            <a:pPr marL="133350" indent="266700" algn="just">
              <a:spcAft>
                <a:spcPts val="0"/>
              </a:spcAft>
            </a:pPr>
            <a:r>
              <a:rPr lang="zh-CN" altLang="zh-CN" sz="3600" kern="100" dirty="0">
                <a:latin typeface="微软雅黑" panose="020B0503020204020204" pitchFamily="34" charset="-122"/>
                <a:ea typeface="微软雅黑" panose="020B0503020204020204" pitchFamily="34" charset="-122"/>
              </a:rPr>
              <a:t>可以基于定位的地点周围的所有信息形成渔情分析：</a:t>
            </a:r>
          </a:p>
          <a:p>
            <a:pPr marL="133350" indent="266700" algn="just">
              <a:spcAft>
                <a:spcPts val="0"/>
              </a:spcAft>
            </a:pPr>
            <a:r>
              <a:rPr lang="zh-CN" altLang="zh-CN" sz="3600" kern="100" dirty="0">
                <a:latin typeface="微软雅黑" panose="020B0503020204020204" pitchFamily="34" charset="-122"/>
                <a:ea typeface="微软雅黑" panose="020B0503020204020204" pitchFamily="34" charset="-122"/>
              </a:rPr>
              <a:t>（鱼种，钓场，鱼饵，钓法，风向，潮汐，湿度，气候，气压）</a:t>
            </a:r>
          </a:p>
        </p:txBody>
      </p:sp>
      <p:pic>
        <p:nvPicPr>
          <p:cNvPr id="14338" name="图片 31" descr="153951458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5671" y="699247"/>
            <a:ext cx="2911021" cy="608544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4339" name="图片 32" descr="1539514613(1)"/>
          <p:cNvPicPr>
            <a:picLocks noChangeAspect="1" noChangeArrowheads="1"/>
          </p:cNvPicPr>
          <p:nvPr/>
        </p:nvPicPr>
        <p:blipFill rotWithShape="1">
          <a:blip r:embed="rId4">
            <a:extLst>
              <a:ext uri="{28A0092B-C50C-407E-A947-70E740481C1C}">
                <a14:useLocalDpi xmlns:a14="http://schemas.microsoft.com/office/drawing/2010/main" val="0"/>
              </a:ext>
            </a:extLst>
          </a:blip>
          <a:srcRect t="21011"/>
          <a:stretch/>
        </p:blipFill>
        <p:spPr bwMode="auto">
          <a:xfrm>
            <a:off x="8597702" y="699247"/>
            <a:ext cx="3289500" cy="608584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186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市面上主要的</a:t>
            </a:r>
            <a:r>
              <a:rPr lang="en-US" altLang="zh-CN" sz="3200" dirty="0"/>
              <a:t>APP</a:t>
            </a:r>
            <a:r>
              <a:rPr lang="zh-CN" altLang="en-US" sz="3200" dirty="0"/>
              <a:t>对比</a:t>
            </a:r>
            <a:r>
              <a:rPr lang="en-US" altLang="zh-CN" sz="1600" dirty="0" smtClean="0">
                <a:solidFill>
                  <a:srgbClr val="365A96"/>
                </a:solidFill>
              </a:rPr>
              <a:t>[3</a:t>
            </a:r>
            <a:r>
              <a:rPr lang="en-US" altLang="zh-CN" sz="1600" dirty="0">
                <a:solidFill>
                  <a:srgbClr val="365A96"/>
                </a:solidFill>
              </a:rPr>
              <a:t>]</a:t>
            </a:r>
            <a:endParaRPr lang="zh-CN" altLang="en-US" sz="3200" dirty="0"/>
          </a:p>
        </p:txBody>
      </p:sp>
      <p:pic>
        <p:nvPicPr>
          <p:cNvPr id="15362" name="图片 38" descr="1539514660(1)"/>
          <p:cNvPicPr>
            <a:picLocks noChangeAspect="1" noChangeArrowheads="1"/>
          </p:cNvPicPr>
          <p:nvPr/>
        </p:nvPicPr>
        <p:blipFill rotWithShape="1">
          <a:blip r:embed="rId3">
            <a:extLst>
              <a:ext uri="{28A0092B-C50C-407E-A947-70E740481C1C}">
                <a14:useLocalDpi xmlns:a14="http://schemas.microsoft.com/office/drawing/2010/main" val="0"/>
              </a:ext>
            </a:extLst>
          </a:blip>
          <a:srcRect b="64675"/>
          <a:stretch/>
        </p:blipFill>
        <p:spPr bwMode="auto">
          <a:xfrm>
            <a:off x="518052" y="1131627"/>
            <a:ext cx="3216552" cy="2605972"/>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图片 38" descr="1539514660(1)"/>
          <p:cNvPicPr>
            <a:picLocks noChangeAspect="1" noChangeArrowheads="1"/>
          </p:cNvPicPr>
          <p:nvPr/>
        </p:nvPicPr>
        <p:blipFill rotWithShape="1">
          <a:blip r:embed="rId3">
            <a:extLst>
              <a:ext uri="{28A0092B-C50C-407E-A947-70E740481C1C}">
                <a14:useLocalDpi xmlns:a14="http://schemas.microsoft.com/office/drawing/2010/main" val="0"/>
              </a:ext>
            </a:extLst>
          </a:blip>
          <a:srcRect t="36470" b="32301"/>
          <a:stretch/>
        </p:blipFill>
        <p:spPr bwMode="auto">
          <a:xfrm>
            <a:off x="307132" y="4218987"/>
            <a:ext cx="3638392" cy="2605972"/>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 name="图片 38" descr="1539514660(1)"/>
          <p:cNvPicPr>
            <a:picLocks noChangeAspect="1" noChangeArrowheads="1"/>
          </p:cNvPicPr>
          <p:nvPr/>
        </p:nvPicPr>
        <p:blipFill rotWithShape="1">
          <a:blip r:embed="rId3">
            <a:extLst>
              <a:ext uri="{28A0092B-C50C-407E-A947-70E740481C1C}">
                <a14:useLocalDpi xmlns:a14="http://schemas.microsoft.com/office/drawing/2010/main" val="0"/>
              </a:ext>
            </a:extLst>
          </a:blip>
          <a:srcRect t="69624" b="1366"/>
          <a:stretch/>
        </p:blipFill>
        <p:spPr bwMode="auto">
          <a:xfrm>
            <a:off x="4039088" y="1118717"/>
            <a:ext cx="3876286" cy="2579132"/>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363" name="图片 37" descr="1539514652(1)"/>
          <p:cNvPicPr>
            <a:picLocks noChangeAspect="1" noChangeArrowheads="1"/>
          </p:cNvPicPr>
          <p:nvPr/>
        </p:nvPicPr>
        <p:blipFill rotWithShape="1">
          <a:blip r:embed="rId4">
            <a:extLst>
              <a:ext uri="{28A0092B-C50C-407E-A947-70E740481C1C}">
                <a14:useLocalDpi xmlns:a14="http://schemas.microsoft.com/office/drawing/2010/main" val="0"/>
              </a:ext>
            </a:extLst>
          </a:blip>
          <a:srcRect l="1450" t="52094" r="6489" b="5657"/>
          <a:stretch/>
        </p:blipFill>
        <p:spPr bwMode="auto">
          <a:xfrm>
            <a:off x="8305628" y="1094562"/>
            <a:ext cx="3550032" cy="2531836"/>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图片 37" descr="1539514652(1)"/>
          <p:cNvPicPr>
            <a:picLocks noChangeAspect="1" noChangeArrowheads="1"/>
          </p:cNvPicPr>
          <p:nvPr/>
        </p:nvPicPr>
        <p:blipFill rotWithShape="1">
          <a:blip r:embed="rId4">
            <a:extLst>
              <a:ext uri="{28A0092B-C50C-407E-A947-70E740481C1C}">
                <a14:useLocalDpi xmlns:a14="http://schemas.microsoft.com/office/drawing/2010/main" val="0"/>
              </a:ext>
            </a:extLst>
          </a:blip>
          <a:srcRect l="2653" t="1739" r="3837" b="51959"/>
          <a:stretch/>
        </p:blipFill>
        <p:spPr bwMode="auto">
          <a:xfrm>
            <a:off x="8305628" y="4101046"/>
            <a:ext cx="3547818" cy="273006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365" name="图片 33" descr="1539514667(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4064" y="4213710"/>
            <a:ext cx="3646334" cy="259785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1726218" y="669962"/>
            <a:ext cx="800219" cy="461665"/>
          </a:xfrm>
          <a:prstGeom prst="rect">
            <a:avLst/>
          </a:prstGeom>
          <a:noFill/>
        </p:spPr>
        <p:txBody>
          <a:bodyPr wrap="none" rtlCol="0">
            <a:spAutoFit/>
          </a:bodyPr>
          <a:lstStyle/>
          <a:p>
            <a:r>
              <a:rPr lang="zh-CN" altLang="en-US" sz="2400" b="1" dirty="0"/>
              <a:t>潮汐</a:t>
            </a:r>
          </a:p>
        </p:txBody>
      </p:sp>
      <p:sp>
        <p:nvSpPr>
          <p:cNvPr id="11" name="文本框 10"/>
          <p:cNvSpPr txBox="1"/>
          <p:nvPr/>
        </p:nvSpPr>
        <p:spPr>
          <a:xfrm>
            <a:off x="1726217" y="3795001"/>
            <a:ext cx="800219" cy="461665"/>
          </a:xfrm>
          <a:prstGeom prst="rect">
            <a:avLst/>
          </a:prstGeom>
          <a:noFill/>
        </p:spPr>
        <p:txBody>
          <a:bodyPr wrap="none" rtlCol="0">
            <a:spAutoFit/>
          </a:bodyPr>
          <a:lstStyle/>
          <a:p>
            <a:r>
              <a:rPr lang="zh-CN" altLang="en-US" sz="2400" b="1" dirty="0"/>
              <a:t>温度</a:t>
            </a:r>
          </a:p>
        </p:txBody>
      </p:sp>
      <p:sp>
        <p:nvSpPr>
          <p:cNvPr id="12" name="文本框 11"/>
          <p:cNvSpPr txBox="1"/>
          <p:nvPr/>
        </p:nvSpPr>
        <p:spPr>
          <a:xfrm>
            <a:off x="9746083" y="612560"/>
            <a:ext cx="800219" cy="461665"/>
          </a:xfrm>
          <a:prstGeom prst="rect">
            <a:avLst/>
          </a:prstGeom>
          <a:noFill/>
        </p:spPr>
        <p:txBody>
          <a:bodyPr wrap="none" rtlCol="0">
            <a:spAutoFit/>
          </a:bodyPr>
          <a:lstStyle/>
          <a:p>
            <a:r>
              <a:rPr lang="zh-CN" altLang="en-US" sz="2400" b="1" dirty="0"/>
              <a:t>风力</a:t>
            </a:r>
          </a:p>
        </p:txBody>
      </p:sp>
      <p:sp>
        <p:nvSpPr>
          <p:cNvPr id="13" name="文本框 12"/>
          <p:cNvSpPr txBox="1"/>
          <p:nvPr/>
        </p:nvSpPr>
        <p:spPr>
          <a:xfrm>
            <a:off x="5357878" y="632897"/>
            <a:ext cx="800219" cy="461665"/>
          </a:xfrm>
          <a:prstGeom prst="rect">
            <a:avLst/>
          </a:prstGeom>
          <a:noFill/>
        </p:spPr>
        <p:txBody>
          <a:bodyPr wrap="none" rtlCol="0">
            <a:spAutoFit/>
          </a:bodyPr>
          <a:lstStyle/>
          <a:p>
            <a:r>
              <a:rPr lang="zh-CN" altLang="en-US" sz="2400" b="1" dirty="0"/>
              <a:t>气候</a:t>
            </a:r>
          </a:p>
        </p:txBody>
      </p:sp>
      <p:sp>
        <p:nvSpPr>
          <p:cNvPr id="14" name="文本框 13"/>
          <p:cNvSpPr txBox="1"/>
          <p:nvPr/>
        </p:nvSpPr>
        <p:spPr>
          <a:xfrm>
            <a:off x="5357878" y="3778939"/>
            <a:ext cx="800219" cy="461665"/>
          </a:xfrm>
          <a:prstGeom prst="rect">
            <a:avLst/>
          </a:prstGeom>
          <a:noFill/>
        </p:spPr>
        <p:txBody>
          <a:bodyPr wrap="none" rtlCol="0">
            <a:spAutoFit/>
          </a:bodyPr>
          <a:lstStyle/>
          <a:p>
            <a:r>
              <a:rPr lang="zh-CN" altLang="en-US" sz="2400" b="1" dirty="0"/>
              <a:t>气压</a:t>
            </a:r>
          </a:p>
        </p:txBody>
      </p:sp>
      <p:sp>
        <p:nvSpPr>
          <p:cNvPr id="15" name="文本框 14"/>
          <p:cNvSpPr txBox="1"/>
          <p:nvPr/>
        </p:nvSpPr>
        <p:spPr>
          <a:xfrm>
            <a:off x="9746083" y="3670955"/>
            <a:ext cx="800219" cy="461665"/>
          </a:xfrm>
          <a:prstGeom prst="rect">
            <a:avLst/>
          </a:prstGeom>
          <a:noFill/>
        </p:spPr>
        <p:txBody>
          <a:bodyPr wrap="none" rtlCol="0">
            <a:spAutoFit/>
          </a:bodyPr>
          <a:lstStyle/>
          <a:p>
            <a:r>
              <a:rPr lang="zh-CN" altLang="en-US" sz="2400" b="1" dirty="0"/>
              <a:t>风向</a:t>
            </a:r>
            <a:endParaRPr lang="en-US" altLang="zh-CN" sz="2400" b="1" dirty="0"/>
          </a:p>
        </p:txBody>
      </p:sp>
    </p:spTree>
    <p:extLst>
      <p:ext uri="{BB962C8B-B14F-4D97-AF65-F5344CB8AC3E}">
        <p14:creationId xmlns:p14="http://schemas.microsoft.com/office/powerpoint/2010/main" val="277047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引言</a:t>
            </a:r>
            <a:r>
              <a:rPr lang="en-US" altLang="zh-CN" sz="1600" dirty="0"/>
              <a:t>[</a:t>
            </a:r>
            <a:r>
              <a:rPr lang="en-US" altLang="zh-CN" sz="1600" dirty="0" smtClean="0"/>
              <a:t>1]</a:t>
            </a:r>
            <a:endParaRPr lang="zh-CN" altLang="en-US" sz="3200" dirty="0"/>
          </a:p>
        </p:txBody>
      </p:sp>
      <p:sp>
        <p:nvSpPr>
          <p:cNvPr id="3" name="矩形 2"/>
          <p:cNvSpPr/>
          <p:nvPr/>
        </p:nvSpPr>
        <p:spPr>
          <a:xfrm>
            <a:off x="2109486" y="1428166"/>
            <a:ext cx="7973028" cy="4462760"/>
          </a:xfrm>
          <a:prstGeom prst="rect">
            <a:avLst/>
          </a:prstGeom>
        </p:spPr>
        <p:txBody>
          <a:bodyPr wrap="square">
            <a:spAutoFit/>
          </a:bodyPr>
          <a:lstStyle/>
          <a:p>
            <a:pPr lvl="1" algn="ctr" fontAlgn="base">
              <a:spcBef>
                <a:spcPts val="600"/>
              </a:spcBef>
              <a:spcAft>
                <a:spcPts val="600"/>
              </a:spcAft>
            </a:pPr>
            <a:r>
              <a:rPr lang="en-US" altLang="zh-CN" sz="8800" b="1" kern="0" cap="all" dirty="0">
                <a:latin typeface="微软雅黑" panose="020B0503020204020204" pitchFamily="34" charset="-122"/>
                <a:ea typeface="微软雅黑" panose="020B0503020204020204" pitchFamily="34" charset="-122"/>
                <a:cs typeface="Arial" panose="020B0604020202020204" pitchFamily="34" charset="0"/>
              </a:rPr>
              <a:t>1.</a:t>
            </a:r>
            <a:r>
              <a:rPr lang="en-US" altLang="zh-CN" sz="8800" b="1" kern="0" cap="all" dirty="0" smtClean="0">
                <a:latin typeface="微软雅黑" panose="020B0503020204020204" pitchFamily="34" charset="-122"/>
                <a:ea typeface="微软雅黑" panose="020B0503020204020204" pitchFamily="34" charset="-122"/>
                <a:cs typeface="Arial" panose="020B0604020202020204" pitchFamily="34" charset="0"/>
              </a:rPr>
              <a:t>目的</a:t>
            </a:r>
          </a:p>
          <a:p>
            <a:pPr lvl="1" algn="ctr" fontAlgn="base">
              <a:spcBef>
                <a:spcPts val="600"/>
              </a:spcBef>
              <a:spcAft>
                <a:spcPts val="600"/>
              </a:spcAft>
            </a:pPr>
            <a:endParaRPr lang="zh-CN" altLang="zh-CN" sz="8800" b="1" kern="0" cap="all" dirty="0">
              <a:effectLst>
                <a:glow>
                  <a:srgbClr val="000000"/>
                </a:glow>
                <a:outerShdw sx="0" sy="0">
                  <a:srgbClr val="000000"/>
                </a:outerShdw>
                <a:reflection stA="0" endPos="0" fadeDir="0" sx="0" sy="0"/>
              </a:effectLst>
              <a:latin typeface="Cambria" panose="02040503050406030204" pitchFamily="18" charset="0"/>
              <a:ea typeface="微软雅黑" panose="020B0503020204020204" pitchFamily="34" charset="-122"/>
              <a:cs typeface="Arial" panose="020B0604020202020204" pitchFamily="34" charset="0"/>
            </a:endParaRPr>
          </a:p>
          <a:p>
            <a:pPr lvl="1" algn="ctr" fontAlgn="base">
              <a:spcBef>
                <a:spcPts val="600"/>
              </a:spcBef>
              <a:spcAft>
                <a:spcPts val="600"/>
              </a:spcAft>
            </a:pPr>
            <a:r>
              <a:rPr lang="en-US" altLang="zh-CN" sz="8800" b="1" kern="0" cap="all" dirty="0" smtClean="0">
                <a:latin typeface="微软雅黑" panose="020B0503020204020204" pitchFamily="34" charset="-122"/>
                <a:ea typeface="微软雅黑" panose="020B0503020204020204" pitchFamily="34" charset="-122"/>
                <a:cs typeface="Arial" panose="020B0604020202020204" pitchFamily="34" charset="0"/>
              </a:rPr>
              <a:t>2</a:t>
            </a:r>
            <a:r>
              <a:rPr lang="en-US" altLang="zh-CN" sz="8800" b="1" kern="0" cap="all" dirty="0">
                <a:latin typeface="微软雅黑" panose="020B0503020204020204" pitchFamily="34" charset="-122"/>
                <a:ea typeface="微软雅黑" panose="020B0503020204020204" pitchFamily="34" charset="-122"/>
                <a:cs typeface="Arial" panose="020B0604020202020204" pitchFamily="34" charset="0"/>
              </a:rPr>
              <a:t>.</a:t>
            </a:r>
            <a:r>
              <a:rPr lang="en-US" altLang="zh-CN" sz="8800" b="1" kern="0" cap="all" dirty="0" smtClean="0">
                <a:latin typeface="微软雅黑" panose="020B0503020204020204" pitchFamily="34" charset="-122"/>
                <a:ea typeface="微软雅黑" panose="020B0503020204020204" pitchFamily="34" charset="-122"/>
                <a:cs typeface="Arial" panose="020B0604020202020204" pitchFamily="34" charset="0"/>
              </a:rPr>
              <a:t>需求背景</a:t>
            </a:r>
          </a:p>
        </p:txBody>
      </p:sp>
    </p:spTree>
    <p:extLst>
      <p:ext uri="{BB962C8B-B14F-4D97-AF65-F5344CB8AC3E}">
        <p14:creationId xmlns:p14="http://schemas.microsoft.com/office/powerpoint/2010/main" val="2270430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smtClean="0"/>
              <a:t>——</a:t>
            </a:r>
            <a:r>
              <a:rPr lang="zh-CN" altLang="en-US" sz="3200" dirty="0" smtClean="0"/>
              <a:t>已存在类似的系统为何还要继续开发</a:t>
            </a:r>
            <a:r>
              <a:rPr lang="en-US" altLang="zh-CN" sz="1600" dirty="0" smtClean="0">
                <a:solidFill>
                  <a:srgbClr val="365A96"/>
                </a:solidFill>
              </a:rPr>
              <a:t>[3</a:t>
            </a:r>
            <a:r>
              <a:rPr lang="en-US" altLang="zh-CN" sz="1600" dirty="0">
                <a:solidFill>
                  <a:srgbClr val="365A96"/>
                </a:solidFill>
              </a:rPr>
              <a:t>]</a:t>
            </a:r>
            <a:endParaRPr lang="zh-CN" altLang="en-US" sz="3200" dirty="0"/>
          </a:p>
        </p:txBody>
      </p:sp>
      <p:sp>
        <p:nvSpPr>
          <p:cNvPr id="6" name="矩形 5"/>
          <p:cNvSpPr/>
          <p:nvPr/>
        </p:nvSpPr>
        <p:spPr>
          <a:xfrm>
            <a:off x="30702" y="612560"/>
            <a:ext cx="12161298" cy="1200329"/>
          </a:xfrm>
          <a:prstGeom prst="rect">
            <a:avLst/>
          </a:prstGeom>
        </p:spPr>
        <p:txBody>
          <a:bodyPr wrap="square">
            <a:spAutoFit/>
          </a:bodyPr>
          <a:lstStyle/>
          <a:p>
            <a:r>
              <a:rPr lang="en-US" altLang="zh-CN" sz="2400" kern="100" dirty="0" smtClean="0">
                <a:latin typeface="+mn-ea"/>
                <a:cs typeface="Times New Roman" panose="02020603050405020304" pitchFamily="18" charset="0"/>
              </a:rPr>
              <a:t>        </a:t>
            </a:r>
            <a:r>
              <a:rPr lang="zh-CN" altLang="zh-CN" sz="2400" kern="100" dirty="0" smtClean="0">
                <a:latin typeface="+mn-ea"/>
                <a:cs typeface="Times New Roman" panose="02020603050405020304" pitchFamily="18" charset="0"/>
              </a:rPr>
              <a:t>市面</a:t>
            </a:r>
            <a:r>
              <a:rPr lang="zh-CN" altLang="zh-CN" sz="2400" kern="100" dirty="0">
                <a:latin typeface="+mn-ea"/>
                <a:cs typeface="Times New Roman" panose="02020603050405020304" pitchFamily="18" charset="0"/>
              </a:rPr>
              <a:t>上发现的相似</a:t>
            </a:r>
            <a:r>
              <a:rPr lang="en-US" altLang="zh-CN" sz="2400" kern="100" dirty="0">
                <a:latin typeface="+mn-ea"/>
              </a:rPr>
              <a:t>APP</a:t>
            </a:r>
            <a:r>
              <a:rPr lang="zh-CN" altLang="zh-CN" sz="2400" kern="100" dirty="0">
                <a:latin typeface="+mn-ea"/>
                <a:cs typeface="Times New Roman" panose="02020603050405020304" pitchFamily="18" charset="0"/>
              </a:rPr>
              <a:t>的功能点，已经</a:t>
            </a:r>
            <a:r>
              <a:rPr lang="zh-CN" altLang="zh-CN" sz="2400" kern="100" dirty="0" smtClean="0">
                <a:latin typeface="+mn-ea"/>
                <a:cs typeface="Times New Roman" panose="02020603050405020304" pitchFamily="18" charset="0"/>
              </a:rPr>
              <a:t>在</a:t>
            </a:r>
            <a:r>
              <a:rPr lang="zh-CN" altLang="en-US" sz="2400" kern="100" dirty="0" smtClean="0">
                <a:latin typeface="+mn-ea"/>
              </a:rPr>
              <a:t>上一块</a:t>
            </a:r>
            <a:r>
              <a:rPr lang="zh-CN" altLang="zh-CN" sz="2400" kern="100" dirty="0" smtClean="0">
                <a:latin typeface="+mn-ea"/>
                <a:cs typeface="Times New Roman" panose="02020603050405020304" pitchFamily="18" charset="0"/>
              </a:rPr>
              <a:t>中</a:t>
            </a:r>
            <a:r>
              <a:rPr lang="zh-CN" altLang="zh-CN" sz="2400" kern="100" dirty="0">
                <a:latin typeface="+mn-ea"/>
                <a:cs typeface="Times New Roman" panose="02020603050405020304" pitchFamily="18" charset="0"/>
              </a:rPr>
              <a:t>已经分析过了，该</a:t>
            </a:r>
            <a:r>
              <a:rPr lang="en-US" altLang="zh-CN" sz="2400" kern="100" dirty="0">
                <a:latin typeface="+mn-ea"/>
              </a:rPr>
              <a:t>APP</a:t>
            </a:r>
            <a:r>
              <a:rPr lang="zh-CN" altLang="zh-CN" sz="2400" kern="100" dirty="0">
                <a:latin typeface="+mn-ea"/>
                <a:cs typeface="Times New Roman" panose="02020603050405020304" pitchFamily="18" charset="0"/>
              </a:rPr>
              <a:t>最早在</a:t>
            </a:r>
            <a:r>
              <a:rPr lang="en-US" altLang="zh-CN" sz="2400" kern="100" dirty="0">
                <a:latin typeface="+mn-ea"/>
              </a:rPr>
              <a:t>2014</a:t>
            </a:r>
            <a:r>
              <a:rPr lang="zh-CN" altLang="zh-CN" sz="2400" kern="100" dirty="0">
                <a:latin typeface="+mn-ea"/>
                <a:cs typeface="Times New Roman" panose="02020603050405020304" pitchFamily="18" charset="0"/>
              </a:rPr>
              <a:t>年</a:t>
            </a:r>
            <a:r>
              <a:rPr lang="en-US" altLang="zh-CN" sz="2400" kern="100" dirty="0">
                <a:latin typeface="+mn-ea"/>
              </a:rPr>
              <a:t>12</a:t>
            </a:r>
            <a:r>
              <a:rPr lang="zh-CN" altLang="zh-CN" sz="2400" kern="100" dirty="0">
                <a:latin typeface="+mn-ea"/>
                <a:cs typeface="Times New Roman" panose="02020603050405020304" pitchFamily="18" charset="0"/>
              </a:rPr>
              <a:t>月</a:t>
            </a:r>
            <a:r>
              <a:rPr lang="en-US" altLang="zh-CN" sz="2400" kern="100" dirty="0">
                <a:latin typeface="+mn-ea"/>
              </a:rPr>
              <a:t>11</a:t>
            </a:r>
            <a:r>
              <a:rPr lang="zh-CN" altLang="zh-CN" sz="2400" kern="100" dirty="0">
                <a:latin typeface="+mn-ea"/>
                <a:cs typeface="Times New Roman" panose="02020603050405020304" pitchFamily="18" charset="0"/>
              </a:rPr>
              <a:t>日发布</a:t>
            </a:r>
            <a:r>
              <a:rPr lang="en-US" altLang="zh-CN" sz="2400" kern="100" dirty="0">
                <a:latin typeface="+mn-ea"/>
              </a:rPr>
              <a:t>v1.4.0</a:t>
            </a:r>
            <a:r>
              <a:rPr lang="zh-CN" altLang="zh-CN" sz="2400" kern="100" dirty="0">
                <a:latin typeface="+mn-ea"/>
                <a:cs typeface="Times New Roman" panose="02020603050405020304" pitchFamily="18" charset="0"/>
              </a:rPr>
              <a:t>，当时</a:t>
            </a:r>
            <a:r>
              <a:rPr lang="en-US" altLang="zh-CN" sz="2400" kern="100" dirty="0">
                <a:latin typeface="+mn-ea"/>
              </a:rPr>
              <a:t>app</a:t>
            </a:r>
            <a:r>
              <a:rPr lang="zh-CN" altLang="zh-CN" sz="2400" kern="100" dirty="0">
                <a:latin typeface="+mn-ea"/>
                <a:cs typeface="Times New Roman" panose="02020603050405020304" pitchFamily="18" charset="0"/>
              </a:rPr>
              <a:t>名字叫做‘钓鱼人’，从</a:t>
            </a:r>
            <a:r>
              <a:rPr lang="en-US" altLang="zh-CN" sz="2400" kern="100" dirty="0">
                <a:latin typeface="+mn-ea"/>
              </a:rPr>
              <a:t>app</a:t>
            </a:r>
            <a:r>
              <a:rPr lang="zh-CN" altLang="zh-CN" sz="2400" kern="100" dirty="0">
                <a:latin typeface="+mn-ea"/>
                <a:cs typeface="Times New Roman" panose="02020603050405020304" pitchFamily="18" charset="0"/>
              </a:rPr>
              <a:t>的功能栏中可以看出，他是为海钓开发的</a:t>
            </a:r>
            <a:r>
              <a:rPr lang="en-US" altLang="zh-CN" sz="2400" kern="100" dirty="0">
                <a:latin typeface="+mn-ea"/>
              </a:rPr>
              <a:t>APP</a:t>
            </a:r>
            <a:r>
              <a:rPr lang="zh-CN" altLang="zh-CN" sz="2400" kern="100" dirty="0">
                <a:latin typeface="+mn-ea"/>
                <a:cs typeface="Times New Roman" panose="02020603050405020304" pitchFamily="18" charset="0"/>
              </a:rPr>
              <a:t>，因为地图上只能查找附近的港口。</a:t>
            </a:r>
            <a:endParaRPr lang="zh-CN" altLang="en-US" sz="2400" dirty="0">
              <a:latin typeface="+mn-ea"/>
            </a:endParaRPr>
          </a:p>
        </p:txBody>
      </p:sp>
      <p:pic>
        <p:nvPicPr>
          <p:cNvPr id="1028" name="Picture 4" descr="70225822725490886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70800" y="1812889"/>
            <a:ext cx="2617702" cy="463643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90432520917450100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86171" y="1812889"/>
            <a:ext cx="2605602" cy="463643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5"/>
          <p:cNvSpPr>
            <a:spLocks noChangeArrowheads="1"/>
          </p:cNvSpPr>
          <p:nvPr/>
        </p:nvSpPr>
        <p:spPr bwMode="auto">
          <a:xfrm>
            <a:off x="3046332" y="6389782"/>
            <a:ext cx="1939612"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800" b="0" i="0" u="none" strike="noStrike" cap="none" normalizeH="0" baseline="0" dirty="0" smtClean="0">
                <a:ln>
                  <a:noFill/>
                </a:ln>
                <a:solidFill>
                  <a:schemeClr val="tx1"/>
                </a:solidFill>
                <a:effectLst/>
                <a:latin typeface="+mn-ea"/>
                <a:cs typeface="Times New Roman" panose="02020603050405020304" pitchFamily="18" charset="0"/>
              </a:rPr>
              <a:t>v1.4.0</a:t>
            </a:r>
            <a:endParaRPr kumimoji="0" lang="en-US" altLang="zh-CN" sz="2000" b="0" i="0" u="none" strike="noStrike" cap="none" normalizeH="0" baseline="0" dirty="0" smtClean="0">
              <a:ln>
                <a:noFill/>
              </a:ln>
              <a:solidFill>
                <a:schemeClr val="tx1"/>
              </a:solidFill>
              <a:effectLst/>
              <a:latin typeface="+mn-ea"/>
            </a:endParaRP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en-US" altLang="zh-CN" sz="5400" b="0" i="0" u="none" strike="noStrike" cap="none" normalizeH="0" baseline="0" dirty="0" smtClean="0">
              <a:ln>
                <a:noFill/>
              </a:ln>
              <a:solidFill>
                <a:schemeClr val="tx1"/>
              </a:solidFill>
              <a:effectLst/>
              <a:latin typeface="+mn-ea"/>
            </a:endParaRPr>
          </a:p>
        </p:txBody>
      </p:sp>
      <p:sp>
        <p:nvSpPr>
          <p:cNvPr id="9" name="Rectangle 6"/>
          <p:cNvSpPr>
            <a:spLocks noChangeArrowheads="1"/>
          </p:cNvSpPr>
          <p:nvPr/>
        </p:nvSpPr>
        <p:spPr bwMode="auto">
          <a:xfrm>
            <a:off x="7770729" y="6409280"/>
            <a:ext cx="1636486"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800" b="0" i="0" u="none" strike="noStrike" cap="none" normalizeH="0" baseline="0" dirty="0" smtClean="0">
                <a:ln>
                  <a:noFill/>
                </a:ln>
                <a:solidFill>
                  <a:schemeClr val="tx1"/>
                </a:solidFill>
                <a:effectLst/>
                <a:latin typeface="+mn-ea"/>
                <a:cs typeface="Times New Roman" panose="02020603050405020304" pitchFamily="18" charset="0"/>
              </a:rPr>
              <a:t>v1.5.3</a:t>
            </a:r>
            <a:endParaRPr kumimoji="0" lang="en-US" altLang="zh-CN" sz="2800" b="0" i="0" u="none" strike="noStrike" cap="none" normalizeH="0" baseline="0" dirty="0" smtClean="0">
              <a:ln>
                <a:noFill/>
              </a:ln>
              <a:solidFill>
                <a:schemeClr val="tx1"/>
              </a:solidFill>
              <a:effectLst/>
              <a:latin typeface="+mn-ea"/>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800" b="0" i="0" u="none" strike="noStrike" cap="none" normalizeH="0" baseline="0" dirty="0" smtClean="0">
                <a:ln>
                  <a:noFill/>
                </a:ln>
                <a:solidFill>
                  <a:schemeClr val="tx1"/>
                </a:solidFill>
                <a:effectLst/>
                <a:latin typeface="+mn-ea"/>
                <a:cs typeface="Times New Roman" panose="02020603050405020304" pitchFamily="18" charset="0"/>
              </a:rPr>
              <a:t> </a:t>
            </a:r>
            <a:endParaRPr kumimoji="0" lang="en-US" altLang="zh-CN" sz="2800" b="0" i="0" u="none" strike="noStrike" cap="none" normalizeH="0" baseline="0" dirty="0" smtClean="0">
              <a:ln>
                <a:noFill/>
              </a:ln>
              <a:solidFill>
                <a:schemeClr val="tx1"/>
              </a:solidFill>
              <a:effectLst/>
              <a:latin typeface="+mn-ea"/>
            </a:endParaRPr>
          </a:p>
        </p:txBody>
      </p:sp>
    </p:spTree>
    <p:extLst>
      <p:ext uri="{BB962C8B-B14F-4D97-AF65-F5344CB8AC3E}">
        <p14:creationId xmlns:p14="http://schemas.microsoft.com/office/powerpoint/2010/main" val="1259995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smtClean="0"/>
              <a:t>——</a:t>
            </a:r>
            <a:r>
              <a:rPr lang="zh-CN" altLang="en-US" sz="3200" dirty="0" smtClean="0"/>
              <a:t>已存在类似的系统为何还要继续开发</a:t>
            </a:r>
            <a:r>
              <a:rPr lang="en-US" altLang="zh-CN" sz="1600" dirty="0" smtClean="0">
                <a:solidFill>
                  <a:srgbClr val="365A96"/>
                </a:solidFill>
              </a:rPr>
              <a:t>[3</a:t>
            </a:r>
            <a:r>
              <a:rPr lang="en-US" altLang="zh-CN" sz="1600" dirty="0">
                <a:solidFill>
                  <a:srgbClr val="365A96"/>
                </a:solidFill>
              </a:rPr>
              <a:t>]</a:t>
            </a:r>
            <a:endParaRPr lang="zh-CN" altLang="en-US" sz="3200" dirty="0"/>
          </a:p>
        </p:txBody>
      </p:sp>
      <p:pic>
        <p:nvPicPr>
          <p:cNvPr id="1026" name="Picture 2" descr="39753130830036698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20091" y="1322804"/>
            <a:ext cx="3077030" cy="5396637"/>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descr="48975252741405674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86060" y="1322804"/>
            <a:ext cx="3100699" cy="539663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7"/>
          <p:cNvSpPr>
            <a:spLocks noChangeArrowheads="1"/>
          </p:cNvSpPr>
          <p:nvPr/>
        </p:nvSpPr>
        <p:spPr bwMode="auto">
          <a:xfrm>
            <a:off x="-187850" y="738030"/>
            <a:ext cx="1196994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sz="3200" b="0" i="0" u="none" strike="noStrike" cap="none" normalizeH="0" baseline="0" dirty="0" smtClean="0">
                <a:ln>
                  <a:noFill/>
                </a:ln>
                <a:solidFill>
                  <a:schemeClr val="tx1"/>
                </a:solidFill>
                <a:effectLst/>
                <a:latin typeface="+mn-ea"/>
                <a:cs typeface="Times New Roman" panose="02020603050405020304" pitchFamily="18" charset="0"/>
              </a:rPr>
              <a:t>时隔一年后的</a:t>
            </a:r>
            <a:r>
              <a:rPr kumimoji="0" lang="en-US" altLang="zh-CN" sz="3200" b="0" i="0" u="none" strike="noStrike" cap="none" normalizeH="0" baseline="0" dirty="0" smtClean="0">
                <a:ln>
                  <a:noFill/>
                </a:ln>
                <a:solidFill>
                  <a:schemeClr val="tx1"/>
                </a:solidFill>
                <a:effectLst/>
                <a:latin typeface="+mn-ea"/>
                <a:cs typeface="Times New Roman" panose="02020603050405020304" pitchFamily="18" charset="0"/>
              </a:rPr>
              <a:t>v1.7.1 </a:t>
            </a:r>
            <a:r>
              <a:rPr kumimoji="0" lang="zh-CN" altLang="en-US" sz="3200" b="0" i="0" u="none" strike="noStrike" cap="none" normalizeH="0" baseline="0" dirty="0" smtClean="0">
                <a:ln>
                  <a:noFill/>
                </a:ln>
                <a:solidFill>
                  <a:schemeClr val="tx1"/>
                </a:solidFill>
                <a:effectLst/>
                <a:latin typeface="+mn-ea"/>
                <a:cs typeface="Times New Roman" panose="02020603050405020304" pitchFamily="18" charset="0"/>
              </a:rPr>
              <a:t>增加了视频录像功能，还有一些查询功能：</a:t>
            </a:r>
            <a:endParaRPr kumimoji="0" lang="zh-CN" altLang="en-US" sz="2400" b="0" i="0" u="none" strike="noStrike" cap="none" normalizeH="0" baseline="0" dirty="0" smtClean="0">
              <a:ln>
                <a:noFill/>
              </a:ln>
              <a:solidFill>
                <a:schemeClr val="tx1"/>
              </a:solidFill>
              <a:effectLst/>
              <a:latin typeface="+mn-ea"/>
            </a:endParaRPr>
          </a:p>
        </p:txBody>
      </p:sp>
    </p:spTree>
    <p:extLst>
      <p:ext uri="{BB962C8B-B14F-4D97-AF65-F5344CB8AC3E}">
        <p14:creationId xmlns:p14="http://schemas.microsoft.com/office/powerpoint/2010/main" val="2729863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smtClean="0"/>
              <a:t>——</a:t>
            </a:r>
            <a:r>
              <a:rPr lang="zh-CN" altLang="en-US" sz="3200" dirty="0" smtClean="0"/>
              <a:t>已存在类似的系统为何还要继续开发</a:t>
            </a:r>
            <a:r>
              <a:rPr lang="en-US" altLang="zh-CN" sz="1600" dirty="0" smtClean="0">
                <a:solidFill>
                  <a:srgbClr val="365A96"/>
                </a:solidFill>
              </a:rPr>
              <a:t>[3</a:t>
            </a:r>
            <a:r>
              <a:rPr lang="en-US" altLang="zh-CN" sz="1600" dirty="0">
                <a:solidFill>
                  <a:srgbClr val="365A96"/>
                </a:solidFill>
              </a:rPr>
              <a:t>]</a:t>
            </a:r>
            <a:endParaRPr lang="zh-CN" altLang="en-US" sz="3200" dirty="0"/>
          </a:p>
        </p:txBody>
      </p:sp>
      <p:sp>
        <p:nvSpPr>
          <p:cNvPr id="3" name="Rectangle 2"/>
          <p:cNvSpPr>
            <a:spLocks noChangeArrowheads="1"/>
          </p:cNvSpPr>
          <p:nvPr/>
        </p:nvSpPr>
        <p:spPr bwMode="auto">
          <a:xfrm>
            <a:off x="-132707" y="742022"/>
            <a:ext cx="1184170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mn-ea"/>
                <a:cs typeface="Times New Roman" panose="02020603050405020304" pitchFamily="18" charset="0"/>
              </a:rPr>
              <a:t>17</a:t>
            </a:r>
            <a:r>
              <a:rPr kumimoji="0" lang="zh-CN" altLang="en-US" sz="2400" b="0" i="0" u="none" strike="noStrike" cap="none" normalizeH="0" baseline="0" dirty="0" smtClean="0">
                <a:ln>
                  <a:noFill/>
                </a:ln>
                <a:solidFill>
                  <a:schemeClr val="tx1"/>
                </a:solidFill>
                <a:effectLst/>
                <a:latin typeface="+mn-ea"/>
                <a:cs typeface="Times New Roman" panose="02020603050405020304" pitchFamily="18" charset="0"/>
              </a:rPr>
              <a:t>年的</a:t>
            </a:r>
            <a:r>
              <a:rPr kumimoji="0" lang="en-US" altLang="zh-CN" sz="2400" b="0" i="0" u="none" strike="noStrike" cap="none" normalizeH="0" baseline="0" dirty="0" smtClean="0">
                <a:ln>
                  <a:noFill/>
                </a:ln>
                <a:solidFill>
                  <a:schemeClr val="tx1"/>
                </a:solidFill>
                <a:effectLst/>
                <a:latin typeface="+mn-ea"/>
                <a:cs typeface="Times New Roman" panose="02020603050405020304" pitchFamily="18" charset="0"/>
              </a:rPr>
              <a:t>3.0.0</a:t>
            </a:r>
            <a:r>
              <a:rPr kumimoji="0" lang="zh-CN" altLang="en-US" sz="2400" b="0" i="0" u="none" strike="noStrike" cap="none" normalizeH="0" baseline="0" dirty="0" smtClean="0">
                <a:ln>
                  <a:noFill/>
                </a:ln>
                <a:solidFill>
                  <a:schemeClr val="tx1"/>
                </a:solidFill>
                <a:effectLst/>
                <a:latin typeface="+mn-ea"/>
                <a:cs typeface="Times New Roman" panose="02020603050405020304" pitchFamily="18" charset="0"/>
              </a:rPr>
              <a:t>版本，</a:t>
            </a:r>
            <a:r>
              <a:rPr kumimoji="0" lang="en-US" altLang="zh-CN" sz="2400" b="0" i="0" u="none" strike="noStrike" cap="none" normalizeH="0" baseline="0" dirty="0" smtClean="0">
                <a:ln>
                  <a:noFill/>
                </a:ln>
                <a:solidFill>
                  <a:schemeClr val="tx1"/>
                </a:solidFill>
                <a:effectLst/>
                <a:latin typeface="+mn-ea"/>
                <a:cs typeface="Times New Roman" panose="02020603050405020304" pitchFamily="18" charset="0"/>
              </a:rPr>
              <a:t>APP</a:t>
            </a:r>
            <a:r>
              <a:rPr kumimoji="0" lang="zh-CN" altLang="en-US" sz="2400" b="0" i="0" u="none" strike="noStrike" cap="none" normalizeH="0" baseline="0" dirty="0" smtClean="0">
                <a:ln>
                  <a:noFill/>
                </a:ln>
                <a:solidFill>
                  <a:schemeClr val="tx1"/>
                </a:solidFill>
                <a:effectLst/>
                <a:latin typeface="+mn-ea"/>
                <a:cs typeface="Times New Roman" panose="02020603050405020304" pitchFamily="18" charset="0"/>
              </a:rPr>
              <a:t>从‘钓鱼人’更名为‘渔获’，</a:t>
            </a:r>
            <a:endParaRPr kumimoji="0" lang="zh-CN" altLang="en-US" b="0" i="0" u="none" strike="noStrike" cap="none" normalizeH="0" baseline="0" dirty="0" smtClean="0">
              <a:ln>
                <a:noFill/>
              </a:ln>
              <a:solidFill>
                <a:schemeClr val="tx1"/>
              </a:solidFill>
              <a:effectLst/>
              <a:latin typeface="+mn-ea"/>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mn-ea"/>
                <a:cs typeface="Times New Roman" panose="02020603050405020304" pitchFamily="18" charset="0"/>
              </a:rPr>
              <a:t>进入的主界面是社交分享，和附近的渔友，地图要在上方的滑动栏中点击才能跳出：</a:t>
            </a:r>
            <a:endParaRPr kumimoji="0" lang="zh-CN" altLang="en-US" b="0" i="0" u="none" strike="noStrike" cap="none" normalizeH="0" baseline="0" dirty="0" smtClean="0">
              <a:ln>
                <a:noFill/>
              </a:ln>
              <a:solidFill>
                <a:schemeClr val="tx1"/>
              </a:solidFill>
              <a:effectLst/>
              <a:latin typeface="+mn-ea"/>
            </a:endParaRPr>
          </a:p>
        </p:txBody>
      </p:sp>
      <p:pic>
        <p:nvPicPr>
          <p:cNvPr id="4097" name="Picture 1" descr="52129851057269093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29458" y="1573019"/>
            <a:ext cx="2917371" cy="5189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388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smtClean="0"/>
              <a:t>——</a:t>
            </a:r>
            <a:r>
              <a:rPr lang="zh-CN" altLang="en-US" sz="3200" dirty="0" smtClean="0"/>
              <a:t>已存在类似的系统为何还要继续开发</a:t>
            </a:r>
            <a:r>
              <a:rPr lang="en-US" altLang="zh-CN" sz="1600" dirty="0" smtClean="0">
                <a:solidFill>
                  <a:srgbClr val="365A96"/>
                </a:solidFill>
              </a:rPr>
              <a:t>[3</a:t>
            </a:r>
            <a:r>
              <a:rPr lang="en-US" altLang="zh-CN" sz="1600" dirty="0">
                <a:solidFill>
                  <a:srgbClr val="365A96"/>
                </a:solidFill>
              </a:rPr>
              <a:t>]</a:t>
            </a:r>
            <a:endParaRPr lang="zh-CN" altLang="en-US" sz="3200" dirty="0"/>
          </a:p>
        </p:txBody>
      </p:sp>
      <p:sp>
        <p:nvSpPr>
          <p:cNvPr id="3" name="矩形 2"/>
          <p:cNvSpPr/>
          <p:nvPr/>
        </p:nvSpPr>
        <p:spPr>
          <a:xfrm>
            <a:off x="0" y="1460810"/>
            <a:ext cx="12192000" cy="4524315"/>
          </a:xfrm>
          <a:prstGeom prst="rect">
            <a:avLst/>
          </a:prstGeom>
        </p:spPr>
        <p:txBody>
          <a:bodyPr wrap="square">
            <a:spAutoFit/>
          </a:bodyPr>
          <a:lstStyle/>
          <a:p>
            <a:pPr indent="266700" algn="just">
              <a:spcAft>
                <a:spcPts val="0"/>
              </a:spcAft>
            </a:pPr>
            <a:r>
              <a:rPr lang="en-US" altLang="zh-CN" sz="3200" kern="100" dirty="0" smtClean="0">
                <a:latin typeface="+mn-ea"/>
              </a:rPr>
              <a:t>    </a:t>
            </a:r>
            <a:r>
              <a:rPr lang="zh-CN" altLang="zh-CN" sz="3200" kern="100" dirty="0" smtClean="0">
                <a:latin typeface="+mn-ea"/>
              </a:rPr>
              <a:t>之后</a:t>
            </a:r>
            <a:r>
              <a:rPr lang="zh-CN" altLang="zh-CN" sz="3200" kern="100" dirty="0">
                <a:latin typeface="+mn-ea"/>
              </a:rPr>
              <a:t>一直升级到现在的</a:t>
            </a:r>
            <a:r>
              <a:rPr lang="en-US" altLang="zh-CN" sz="3200" kern="100" dirty="0">
                <a:latin typeface="+mn-ea"/>
              </a:rPr>
              <a:t>v3.8.0</a:t>
            </a:r>
            <a:r>
              <a:rPr lang="zh-CN" altLang="zh-CN" sz="3200" kern="100" dirty="0">
                <a:latin typeface="+mn-ea"/>
              </a:rPr>
              <a:t>版本，只是把主界面更换成地图之外，其他主要功能都没有较大的改进。</a:t>
            </a:r>
          </a:p>
          <a:p>
            <a:pPr indent="266700" algn="just">
              <a:spcAft>
                <a:spcPts val="0"/>
              </a:spcAft>
            </a:pPr>
            <a:r>
              <a:rPr lang="en-US" altLang="zh-CN" sz="3200" kern="100" dirty="0" smtClean="0">
                <a:latin typeface="+mn-ea"/>
              </a:rPr>
              <a:t>    </a:t>
            </a:r>
            <a:r>
              <a:rPr lang="zh-CN" altLang="zh-CN" sz="3200" kern="100" dirty="0" smtClean="0">
                <a:latin typeface="+mn-ea"/>
              </a:rPr>
              <a:t>可以</a:t>
            </a:r>
            <a:r>
              <a:rPr lang="zh-CN" altLang="zh-CN" sz="3200" kern="100" dirty="0">
                <a:latin typeface="+mn-ea"/>
              </a:rPr>
              <a:t>发现，‘渔获’应该是在在不断的升级中加入了好多好多的功能，但是基本是围绕着‘地图钓点的搜索’和‘渔获的朋友圈分享’而展开的。</a:t>
            </a:r>
          </a:p>
          <a:p>
            <a:r>
              <a:rPr lang="en-US" altLang="zh-CN" sz="3200" kern="100" dirty="0" smtClean="0">
                <a:latin typeface="+mn-ea"/>
                <a:cs typeface="Times New Roman" panose="02020603050405020304" pitchFamily="18" charset="0"/>
              </a:rPr>
              <a:t>      </a:t>
            </a:r>
            <a:r>
              <a:rPr lang="zh-CN" altLang="zh-CN" sz="3200" kern="100" dirty="0" smtClean="0">
                <a:latin typeface="+mn-ea"/>
                <a:cs typeface="Times New Roman" panose="02020603050405020304" pitchFamily="18" charset="0"/>
              </a:rPr>
              <a:t>和</a:t>
            </a:r>
            <a:r>
              <a:rPr lang="zh-CN" altLang="zh-CN" sz="3200" kern="100" dirty="0">
                <a:latin typeface="+mn-ea"/>
                <a:cs typeface="Times New Roman" panose="02020603050405020304" pitchFamily="18" charset="0"/>
              </a:rPr>
              <a:t>本项目的需求相比较，除了这两点之外，我们还需要给用户</a:t>
            </a:r>
            <a:r>
              <a:rPr lang="zh-CN" altLang="zh-CN" sz="3200" kern="100" dirty="0" smtClean="0">
                <a:latin typeface="+mn-ea"/>
                <a:cs typeface="Times New Roman" panose="02020603050405020304" pitchFamily="18" charset="0"/>
              </a:rPr>
              <a:t>提供</a:t>
            </a:r>
            <a:r>
              <a:rPr lang="zh-CN" altLang="en-US" sz="3200" kern="100" dirty="0" smtClean="0">
                <a:latin typeface="+mn-ea"/>
                <a:cs typeface="Times New Roman" panose="02020603050405020304" pitchFamily="18" charset="0"/>
              </a:rPr>
              <a:t>“约钓”</a:t>
            </a:r>
            <a:r>
              <a:rPr lang="zh-CN" altLang="zh-CN" sz="3200" kern="100" dirty="0" smtClean="0">
                <a:latin typeface="+mn-ea"/>
                <a:cs typeface="Times New Roman" panose="02020603050405020304" pitchFamily="18" charset="0"/>
              </a:rPr>
              <a:t>的</a:t>
            </a:r>
            <a:r>
              <a:rPr lang="zh-CN" altLang="zh-CN" sz="3200" kern="100" dirty="0">
                <a:latin typeface="+mn-ea"/>
                <a:cs typeface="Times New Roman" panose="02020603050405020304" pitchFamily="18" charset="0"/>
              </a:rPr>
              <a:t>功能点，该功能点应该是市面上已经调查过的</a:t>
            </a:r>
            <a:r>
              <a:rPr lang="en-US" altLang="zh-CN" sz="3200" kern="100" dirty="0">
                <a:latin typeface="+mn-ea"/>
              </a:rPr>
              <a:t>APP</a:t>
            </a:r>
            <a:r>
              <a:rPr lang="zh-CN" altLang="zh-CN" sz="3200" kern="100" dirty="0">
                <a:latin typeface="+mn-ea"/>
                <a:cs typeface="Times New Roman" panose="02020603050405020304" pitchFamily="18" charset="0"/>
              </a:rPr>
              <a:t>中所没有的，所以我们项目组认为，将</a:t>
            </a:r>
            <a:r>
              <a:rPr lang="zh-CN" altLang="zh-CN" sz="3200" kern="100" dirty="0">
                <a:latin typeface="+mn-ea"/>
              </a:rPr>
              <a:t> </a:t>
            </a:r>
            <a:r>
              <a:rPr lang="zh-CN" altLang="zh-CN" sz="3200" kern="100" dirty="0">
                <a:latin typeface="+mn-ea"/>
                <a:cs typeface="Times New Roman" panose="02020603050405020304" pitchFamily="18" charset="0"/>
              </a:rPr>
              <a:t>基于地理位置钓点分享</a:t>
            </a:r>
            <a:r>
              <a:rPr lang="zh-CN" altLang="zh-CN" sz="3200" kern="100" dirty="0">
                <a:latin typeface="+mn-ea"/>
              </a:rPr>
              <a:t> </a:t>
            </a:r>
            <a:r>
              <a:rPr lang="zh-CN" altLang="zh-CN" sz="3200" kern="100" dirty="0">
                <a:latin typeface="+mn-ea"/>
                <a:cs typeface="Times New Roman" panose="02020603050405020304" pitchFamily="18" charset="0"/>
              </a:rPr>
              <a:t>和</a:t>
            </a:r>
            <a:r>
              <a:rPr lang="zh-CN" altLang="zh-CN" sz="3200" kern="100" dirty="0">
                <a:latin typeface="+mn-ea"/>
              </a:rPr>
              <a:t> </a:t>
            </a:r>
            <a:r>
              <a:rPr lang="zh-CN" altLang="zh-CN" sz="3200" kern="100" dirty="0">
                <a:latin typeface="+mn-ea"/>
                <a:cs typeface="Times New Roman" panose="02020603050405020304" pitchFamily="18" charset="0"/>
              </a:rPr>
              <a:t>约钓</a:t>
            </a:r>
            <a:r>
              <a:rPr lang="zh-CN" altLang="zh-CN" sz="3200" kern="100" dirty="0">
                <a:latin typeface="+mn-ea"/>
              </a:rPr>
              <a:t> </a:t>
            </a:r>
            <a:r>
              <a:rPr lang="zh-CN" altLang="zh-CN" sz="3200" kern="100" dirty="0">
                <a:latin typeface="+mn-ea"/>
                <a:cs typeface="Times New Roman" panose="02020603050405020304" pitchFamily="18" charset="0"/>
              </a:rPr>
              <a:t>功能相互结合，将成为我们</a:t>
            </a:r>
            <a:r>
              <a:rPr lang="en-US" altLang="zh-CN" sz="3200" kern="100" dirty="0">
                <a:latin typeface="+mn-ea"/>
              </a:rPr>
              <a:t>APP</a:t>
            </a:r>
            <a:r>
              <a:rPr lang="zh-CN" altLang="zh-CN" sz="3200" kern="100" dirty="0">
                <a:latin typeface="+mn-ea"/>
                <a:cs typeface="Times New Roman" panose="02020603050405020304" pitchFamily="18" charset="0"/>
              </a:rPr>
              <a:t>最有竞争力的地方。</a:t>
            </a:r>
            <a:endParaRPr lang="zh-CN" altLang="en-US" sz="3200" dirty="0">
              <a:latin typeface="+mn-ea"/>
            </a:endParaRPr>
          </a:p>
        </p:txBody>
      </p:sp>
    </p:spTree>
    <p:extLst>
      <p:ext uri="{BB962C8B-B14F-4D97-AF65-F5344CB8AC3E}">
        <p14:creationId xmlns:p14="http://schemas.microsoft.com/office/powerpoint/2010/main" val="1321546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1600" dirty="0" smtClean="0">
                <a:solidFill>
                  <a:srgbClr val="365A96"/>
                </a:solidFill>
              </a:rPr>
              <a:t>[3</a:t>
            </a:r>
            <a:r>
              <a:rPr lang="en-US" altLang="zh-CN" sz="1600" dirty="0">
                <a:solidFill>
                  <a:srgbClr val="365A96"/>
                </a:solidFill>
              </a:rPr>
              <a:t>]</a:t>
            </a:r>
            <a:endParaRPr lang="zh-CN" altLang="en-US" sz="3200" dirty="0"/>
          </a:p>
        </p:txBody>
      </p:sp>
      <p:sp>
        <p:nvSpPr>
          <p:cNvPr id="4" name="矩形 3">
            <a:extLst>
              <a:ext uri="{FF2B5EF4-FFF2-40B4-BE49-F238E27FC236}">
                <a16:creationId xmlns:a16="http://schemas.microsoft.com/office/drawing/2014/main" id="{21FB71FA-779C-4D20-8209-4BCE791CEC7B}"/>
              </a:ext>
            </a:extLst>
          </p:cNvPr>
          <p:cNvSpPr/>
          <p:nvPr/>
        </p:nvSpPr>
        <p:spPr>
          <a:xfrm>
            <a:off x="0" y="558772"/>
            <a:ext cx="3877985" cy="584775"/>
          </a:xfrm>
          <a:prstGeom prst="rect">
            <a:avLst/>
          </a:prstGeom>
        </p:spPr>
        <p:txBody>
          <a:bodyPr wrap="none">
            <a:spAutoFit/>
          </a:bodyPr>
          <a:lstStyle/>
          <a:p>
            <a:r>
              <a:rPr lang="zh-CN" altLang="zh-CN" sz="3200" b="1" kern="100" dirty="0">
                <a:latin typeface="微软雅黑" panose="020B0503020204020204" pitchFamily="34" charset="-122"/>
                <a:ea typeface="微软雅黑" panose="020B0503020204020204" pitchFamily="34" charset="-122"/>
                <a:cs typeface="Times New Roman" panose="02020603050405020304" pitchFamily="18" charset="0"/>
              </a:rPr>
              <a:t>选择最终方案的准则</a:t>
            </a:r>
            <a:endParaRPr lang="zh-CN" altLang="en-US" sz="3200" b="1" dirty="0">
              <a:latin typeface="微软雅黑" panose="020B0503020204020204" pitchFamily="34" charset="-122"/>
              <a:ea typeface="微软雅黑" panose="020B0503020204020204" pitchFamily="34" charset="-122"/>
            </a:endParaRPr>
          </a:p>
        </p:txBody>
      </p:sp>
      <p:graphicFrame>
        <p:nvGraphicFramePr>
          <p:cNvPr id="5" name="表格 4"/>
          <p:cNvGraphicFramePr>
            <a:graphicFrameLocks noGrp="1"/>
          </p:cNvGraphicFramePr>
          <p:nvPr>
            <p:extLst>
              <p:ext uri="{D42A27DB-BD31-4B8C-83A1-F6EECF244321}">
                <p14:modId xmlns:p14="http://schemas.microsoft.com/office/powerpoint/2010/main" val="3152141958"/>
              </p:ext>
            </p:extLst>
          </p:nvPr>
        </p:nvGraphicFramePr>
        <p:xfrm>
          <a:off x="654421" y="1095463"/>
          <a:ext cx="10883153" cy="5708749"/>
        </p:xfrm>
        <a:graphic>
          <a:graphicData uri="http://schemas.openxmlformats.org/drawingml/2006/table">
            <a:tbl>
              <a:tblPr/>
              <a:tblGrid>
                <a:gridCol w="1352431">
                  <a:extLst>
                    <a:ext uri="{9D8B030D-6E8A-4147-A177-3AD203B41FA5}">
                      <a16:colId xmlns:a16="http://schemas.microsoft.com/office/drawing/2014/main" val="1253837833"/>
                    </a:ext>
                  </a:extLst>
                </a:gridCol>
                <a:gridCol w="4609413">
                  <a:extLst>
                    <a:ext uri="{9D8B030D-6E8A-4147-A177-3AD203B41FA5}">
                      <a16:colId xmlns:a16="http://schemas.microsoft.com/office/drawing/2014/main" val="1546311082"/>
                    </a:ext>
                  </a:extLst>
                </a:gridCol>
                <a:gridCol w="4921309">
                  <a:extLst>
                    <a:ext uri="{9D8B030D-6E8A-4147-A177-3AD203B41FA5}">
                      <a16:colId xmlns:a16="http://schemas.microsoft.com/office/drawing/2014/main" val="3155759193"/>
                    </a:ext>
                  </a:extLst>
                </a:gridCol>
              </a:tblGrid>
              <a:tr h="258590">
                <a:tc>
                  <a:txBody>
                    <a:bodyPr/>
                    <a:lstStyle/>
                    <a:p>
                      <a:pPr indent="127000" algn="just">
                        <a:spcAft>
                          <a:spcPts val="0"/>
                        </a:spcAft>
                      </a:pPr>
                      <a:r>
                        <a:rPr lang="zh-CN" sz="2400" b="1" kern="100">
                          <a:effectLst/>
                          <a:latin typeface="Times New Roman" panose="02020603050405020304" pitchFamily="18" charset="0"/>
                          <a:ea typeface="宋体" panose="02010600030101010101" pitchFamily="2" charset="-122"/>
                        </a:rPr>
                        <a:t>方案</a:t>
                      </a:r>
                      <a:endParaRPr lang="zh-CN" sz="24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D7D7"/>
                    </a:solidFill>
                  </a:tcPr>
                </a:tc>
                <a:tc>
                  <a:txBody>
                    <a:bodyPr/>
                    <a:lstStyle/>
                    <a:p>
                      <a:pPr indent="267970" algn="ctr">
                        <a:spcAft>
                          <a:spcPts val="0"/>
                        </a:spcAft>
                      </a:pPr>
                      <a:r>
                        <a:rPr lang="zh-CN" sz="2400" b="1" kern="100" dirty="0">
                          <a:effectLst/>
                          <a:latin typeface="Times New Roman" panose="02020603050405020304" pitchFamily="18" charset="0"/>
                          <a:ea typeface="宋体" panose="02010600030101010101" pitchFamily="2" charset="-122"/>
                        </a:rPr>
                        <a:t>优点</a:t>
                      </a:r>
                      <a:endParaRPr lang="zh-CN" sz="24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D7D7"/>
                    </a:solidFill>
                  </a:tcPr>
                </a:tc>
                <a:tc>
                  <a:txBody>
                    <a:bodyPr/>
                    <a:lstStyle/>
                    <a:p>
                      <a:pPr indent="267970" algn="ctr">
                        <a:spcAft>
                          <a:spcPts val="0"/>
                        </a:spcAft>
                      </a:pPr>
                      <a:r>
                        <a:rPr lang="zh-CN" sz="2400" b="1" kern="100" dirty="0">
                          <a:effectLst/>
                          <a:latin typeface="Times New Roman" panose="02020603050405020304" pitchFamily="18" charset="0"/>
                          <a:ea typeface="宋体" panose="02010600030101010101" pitchFamily="2" charset="-122"/>
                        </a:rPr>
                        <a:t>缺点</a:t>
                      </a:r>
                      <a:endParaRPr lang="zh-CN" sz="24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D7D7"/>
                    </a:solidFill>
                  </a:tcPr>
                </a:tc>
                <a:extLst>
                  <a:ext uri="{0D108BD9-81ED-4DB2-BD59-A6C34878D82A}">
                    <a16:rowId xmlns:a16="http://schemas.microsoft.com/office/drawing/2014/main" val="3455784044"/>
                  </a:ext>
                </a:extLst>
              </a:tr>
              <a:tr h="1551539">
                <a:tc>
                  <a:txBody>
                    <a:bodyPr/>
                    <a:lstStyle/>
                    <a:p>
                      <a:pPr indent="127000" algn="just">
                        <a:spcAft>
                          <a:spcPts val="0"/>
                        </a:spcAft>
                      </a:pPr>
                      <a:r>
                        <a:rPr lang="zh-CN" sz="2400" b="1" kern="100">
                          <a:effectLst/>
                          <a:latin typeface="Times New Roman" panose="02020603050405020304" pitchFamily="18" charset="0"/>
                          <a:ea typeface="宋体" panose="02010600030101010101" pitchFamily="2" charset="-122"/>
                        </a:rPr>
                        <a:t>方案一</a:t>
                      </a:r>
                      <a:endParaRPr lang="zh-CN" sz="24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D7D7"/>
                    </a:solidFill>
                  </a:tcPr>
                </a:tc>
                <a:tc>
                  <a:txBody>
                    <a:bodyPr/>
                    <a:lstStyle/>
                    <a:p>
                      <a:pPr indent="127000" algn="just">
                        <a:spcAft>
                          <a:spcPts val="0"/>
                        </a:spcAft>
                      </a:pPr>
                      <a:r>
                        <a:rPr lang="zh-CN" sz="2400" kern="100">
                          <a:effectLst/>
                          <a:latin typeface="Times New Roman" panose="02020603050405020304" pitchFamily="18" charset="0"/>
                          <a:ea typeface="宋体" panose="02010600030101010101" pitchFamily="2" charset="-122"/>
                        </a:rPr>
                        <a:t>使用</a:t>
                      </a:r>
                      <a:r>
                        <a:rPr lang="en-US" sz="2400" kern="100">
                          <a:effectLst/>
                          <a:latin typeface="Times New Roman" panose="02020603050405020304" pitchFamily="18" charset="0"/>
                          <a:ea typeface="宋体" panose="02010600030101010101" pitchFamily="2" charset="-122"/>
                        </a:rPr>
                        <a:t>app</a:t>
                      </a:r>
                      <a:r>
                        <a:rPr lang="zh-CN" sz="2400" kern="100">
                          <a:effectLst/>
                          <a:latin typeface="Times New Roman" panose="02020603050405020304" pitchFamily="18" charset="0"/>
                          <a:ea typeface="宋体" panose="02010600030101010101" pitchFamily="2" charset="-122"/>
                        </a:rPr>
                        <a:t>作为与用户交互的主要界面，可以充分发挥用户设备的硬件水平，提供最优质的用户界面和用户体验，但是基于组员技术水平，只能开发</a:t>
                      </a:r>
                      <a:r>
                        <a:rPr lang="en-US" sz="2400" kern="100">
                          <a:effectLst/>
                          <a:latin typeface="Times New Roman" panose="02020603050405020304" pitchFamily="18" charset="0"/>
                          <a:ea typeface="宋体" panose="02010600030101010101" pitchFamily="2" charset="-122"/>
                        </a:rPr>
                        <a:t>android</a:t>
                      </a:r>
                      <a:r>
                        <a:rPr lang="zh-CN" sz="2400" kern="100">
                          <a:effectLst/>
                          <a:latin typeface="Times New Roman" panose="02020603050405020304" pitchFamily="18" charset="0"/>
                          <a:ea typeface="宋体" panose="02010600030101010101" pitchFamily="2" charset="-122"/>
                        </a:rPr>
                        <a:t>平台，不能开发</a:t>
                      </a:r>
                      <a:r>
                        <a:rPr lang="en-US" sz="2400" kern="100">
                          <a:effectLst/>
                          <a:latin typeface="Times New Roman" panose="02020603050405020304" pitchFamily="18" charset="0"/>
                          <a:ea typeface="宋体" panose="02010600030101010101" pitchFamily="2" charset="-122"/>
                        </a:rPr>
                        <a:t>ios</a:t>
                      </a:r>
                      <a:r>
                        <a:rPr lang="zh-CN" sz="2400" kern="100">
                          <a:effectLst/>
                          <a:latin typeface="Times New Roman" panose="02020603050405020304" pitchFamily="18" charset="0"/>
                          <a:ea typeface="宋体" panose="02010600030101010101" pitchFamily="2" charset="-122"/>
                        </a:rPr>
                        <a:t>平台。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Times New Roman" panose="02020603050405020304" pitchFamily="18" charset="0"/>
                          <a:ea typeface="宋体" panose="02010600030101010101" pitchFamily="2" charset="-122"/>
                        </a:rPr>
                        <a:t>本小组技术栈不全面，只能提供</a:t>
                      </a:r>
                      <a:r>
                        <a:rPr lang="en-US" sz="2400" kern="100">
                          <a:effectLst/>
                          <a:latin typeface="Times New Roman" panose="02020603050405020304" pitchFamily="18" charset="0"/>
                          <a:ea typeface="宋体" panose="02010600030101010101" pitchFamily="2" charset="-122"/>
                        </a:rPr>
                        <a:t>android</a:t>
                      </a:r>
                      <a:r>
                        <a:rPr lang="zh-CN" sz="2400" kern="100">
                          <a:effectLst/>
                          <a:latin typeface="Times New Roman" panose="02020603050405020304" pitchFamily="18" charset="0"/>
                          <a:ea typeface="宋体" panose="02010600030101010101" pitchFamily="2" charset="-122"/>
                        </a:rPr>
                        <a:t>平台的开发，不能保证在大部分的安卓手机上保持兼容问题。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4107474"/>
                  </a:ext>
                </a:extLst>
              </a:tr>
              <a:tr h="1319629">
                <a:tc>
                  <a:txBody>
                    <a:bodyPr/>
                    <a:lstStyle/>
                    <a:p>
                      <a:pPr indent="127000" algn="just">
                        <a:spcAft>
                          <a:spcPts val="0"/>
                        </a:spcAft>
                      </a:pPr>
                      <a:r>
                        <a:rPr lang="zh-CN" sz="2400" b="1" kern="100">
                          <a:effectLst/>
                          <a:latin typeface="Times New Roman" panose="02020603050405020304" pitchFamily="18" charset="0"/>
                          <a:ea typeface="宋体" panose="02010600030101010101" pitchFamily="2" charset="-122"/>
                        </a:rPr>
                        <a:t>方案二</a:t>
                      </a:r>
                      <a:endParaRPr lang="zh-CN" sz="24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D7D7"/>
                    </a:solidFill>
                  </a:tcPr>
                </a:tc>
                <a:tc>
                  <a:txBody>
                    <a:bodyPr/>
                    <a:lstStyle/>
                    <a:p>
                      <a:pPr indent="127000" algn="just">
                        <a:spcAft>
                          <a:spcPts val="0"/>
                        </a:spcAft>
                      </a:pPr>
                      <a:r>
                        <a:rPr lang="zh-CN" sz="2400" kern="100">
                          <a:effectLst/>
                          <a:latin typeface="Times New Roman" panose="02020603050405020304" pitchFamily="18" charset="0"/>
                          <a:ea typeface="宋体" panose="02010600030101010101" pitchFamily="2" charset="-122"/>
                        </a:rPr>
                        <a:t>全平台方案，基于公众号易于推广，基于微信有利社交，界面灵活，有利于敏捷开发，后期维护升级方便。微信提供了摄像头等的硬件支持。</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Times New Roman" panose="02020603050405020304" pitchFamily="18" charset="0"/>
                          <a:ea typeface="宋体" panose="02010600030101010101" pitchFamily="2" charset="-122"/>
                        </a:rPr>
                        <a:t>不能满足项目提出者的发私信的需求。微信不允许小程序内的通讯功能。</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7607729"/>
                  </a:ext>
                </a:extLst>
              </a:tr>
              <a:tr h="1319629">
                <a:tc>
                  <a:txBody>
                    <a:bodyPr/>
                    <a:lstStyle/>
                    <a:p>
                      <a:pPr indent="127000" algn="just">
                        <a:spcAft>
                          <a:spcPts val="0"/>
                        </a:spcAft>
                      </a:pPr>
                      <a:r>
                        <a:rPr lang="zh-CN" sz="2400" b="1" kern="100">
                          <a:effectLst/>
                          <a:latin typeface="Times New Roman" panose="02020603050405020304" pitchFamily="18" charset="0"/>
                          <a:ea typeface="宋体" panose="02010600030101010101" pitchFamily="2" charset="-122"/>
                        </a:rPr>
                        <a:t>方案三</a:t>
                      </a:r>
                      <a:endParaRPr lang="zh-CN" sz="24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D7D7"/>
                    </a:solidFill>
                  </a:tcPr>
                </a:tc>
                <a:tc>
                  <a:txBody>
                    <a:bodyPr/>
                    <a:lstStyle/>
                    <a:p>
                      <a:pPr indent="127000" algn="just">
                        <a:spcAft>
                          <a:spcPts val="0"/>
                        </a:spcAft>
                      </a:pPr>
                      <a:r>
                        <a:rPr lang="zh-CN" sz="2400" kern="100">
                          <a:effectLst/>
                          <a:latin typeface="Times New Roman" panose="02020603050405020304" pitchFamily="18" charset="0"/>
                          <a:ea typeface="宋体" panose="02010600030101010101" pitchFamily="2" charset="-122"/>
                        </a:rPr>
                        <a:t>全平台方案，基于方案二，虽然两个本质上都是</a:t>
                      </a:r>
                      <a:r>
                        <a:rPr lang="en-US" sz="2400" kern="100">
                          <a:effectLst/>
                          <a:latin typeface="Times New Roman" panose="02020603050405020304" pitchFamily="18" charset="0"/>
                          <a:ea typeface="宋体" panose="02010600030101010101" pitchFamily="2" charset="-122"/>
                        </a:rPr>
                        <a:t>H5</a:t>
                      </a:r>
                      <a:r>
                        <a:rPr lang="zh-CN" sz="2400" kern="100">
                          <a:effectLst/>
                          <a:latin typeface="Times New Roman" panose="02020603050405020304" pitchFamily="18" charset="0"/>
                          <a:ea typeface="宋体" panose="02010600030101010101" pitchFamily="2" charset="-122"/>
                        </a:rPr>
                        <a:t>应用，开发限制减少，可以实现社交的需求。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dirty="0">
                          <a:effectLst/>
                          <a:latin typeface="Times New Roman" panose="02020603050405020304" pitchFamily="18" charset="0"/>
                          <a:ea typeface="宋体" panose="02010600030101010101" pitchFamily="2" charset="-122"/>
                        </a:rPr>
                        <a:t>页面载入时间长，用户体验不好，相比微信小程序，和手机硬件的交互少，不利于后期的发展。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0879783"/>
                  </a:ext>
                </a:extLst>
              </a:tr>
            </a:tbl>
          </a:graphicData>
        </a:graphic>
      </p:graphicFrame>
    </p:spTree>
    <p:extLst>
      <p:ext uri="{BB962C8B-B14F-4D97-AF65-F5344CB8AC3E}">
        <p14:creationId xmlns:p14="http://schemas.microsoft.com/office/powerpoint/2010/main" val="1999206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最终方案</a:t>
            </a:r>
            <a:r>
              <a:rPr lang="en-US" altLang="zh-CN" sz="1600" dirty="0" smtClean="0">
                <a:solidFill>
                  <a:srgbClr val="365A96"/>
                </a:solidFill>
              </a:rPr>
              <a:t>[3</a:t>
            </a:r>
            <a:r>
              <a:rPr lang="en-US" altLang="zh-CN" sz="1600" dirty="0">
                <a:solidFill>
                  <a:srgbClr val="365A96"/>
                </a:solidFill>
              </a:rPr>
              <a:t>]</a:t>
            </a:r>
            <a:endParaRPr lang="zh-CN" altLang="en-US" sz="3200" dirty="0"/>
          </a:p>
        </p:txBody>
      </p:sp>
      <p:sp>
        <p:nvSpPr>
          <p:cNvPr id="4" name="矩形 3"/>
          <p:cNvSpPr/>
          <p:nvPr/>
        </p:nvSpPr>
        <p:spPr>
          <a:xfrm>
            <a:off x="0" y="612560"/>
            <a:ext cx="12161298" cy="6123984"/>
          </a:xfrm>
          <a:prstGeom prst="rect">
            <a:avLst/>
          </a:prstGeom>
        </p:spPr>
        <p:txBody>
          <a:bodyPr wrap="square">
            <a:spAutoFit/>
          </a:bodyPr>
          <a:lstStyle/>
          <a:p>
            <a:pPr indent="266700" algn="just">
              <a:lnSpc>
                <a:spcPct val="130000"/>
              </a:lnSpc>
              <a:spcAft>
                <a:spcPts val="0"/>
              </a:spcAft>
            </a:pPr>
            <a:r>
              <a:rPr lang="zh-CN" altLang="en-US" sz="3350" kern="100" dirty="0" smtClean="0">
                <a:latin typeface="+mn-ea"/>
              </a:rPr>
              <a:t>     项目</a:t>
            </a:r>
            <a:r>
              <a:rPr lang="zh-CN" altLang="en-US" sz="3350" kern="100" dirty="0">
                <a:latin typeface="+mn-ea"/>
              </a:rPr>
              <a:t>发起者希望系统是全平台运行的，所以最优选方案是在</a:t>
            </a:r>
            <a:r>
              <a:rPr lang="en-US" altLang="zh-CN" sz="3350" kern="100" dirty="0">
                <a:latin typeface="+mn-ea"/>
              </a:rPr>
              <a:t>IOS</a:t>
            </a:r>
            <a:r>
              <a:rPr lang="zh-CN" altLang="en-US" sz="3350" kern="100" dirty="0">
                <a:latin typeface="+mn-ea"/>
              </a:rPr>
              <a:t>和</a:t>
            </a:r>
            <a:r>
              <a:rPr lang="en-US" altLang="zh-CN" sz="3350" kern="100" dirty="0">
                <a:latin typeface="+mn-ea"/>
              </a:rPr>
              <a:t>Android</a:t>
            </a:r>
            <a:r>
              <a:rPr lang="zh-CN" altLang="en-US" sz="3350" kern="100" dirty="0">
                <a:latin typeface="+mn-ea"/>
              </a:rPr>
              <a:t>两个平台上都进行开发，但是由于开发团队技术不到位，不能进行</a:t>
            </a:r>
            <a:r>
              <a:rPr lang="en-US" altLang="zh-CN" sz="3350" kern="100" dirty="0">
                <a:latin typeface="+mn-ea"/>
              </a:rPr>
              <a:t>IOS</a:t>
            </a:r>
            <a:r>
              <a:rPr lang="zh-CN" altLang="en-US" sz="3350" kern="100" dirty="0">
                <a:latin typeface="+mn-ea"/>
              </a:rPr>
              <a:t>端的开发，所以认为使用</a:t>
            </a:r>
            <a:r>
              <a:rPr lang="en-US" altLang="zh-CN" sz="3350" kern="100" dirty="0">
                <a:latin typeface="+mn-ea"/>
              </a:rPr>
              <a:t>H5</a:t>
            </a:r>
            <a:r>
              <a:rPr lang="zh-CN" altLang="en-US" sz="3350" kern="100" dirty="0">
                <a:latin typeface="+mn-ea"/>
              </a:rPr>
              <a:t>应用来实现全平台的首要需求是最重要的，因此舍弃了</a:t>
            </a:r>
            <a:r>
              <a:rPr lang="en-US" altLang="zh-CN" sz="3350" kern="100" dirty="0">
                <a:latin typeface="+mn-ea"/>
              </a:rPr>
              <a:t>APP</a:t>
            </a:r>
            <a:r>
              <a:rPr lang="zh-CN" altLang="en-US" sz="3350" kern="100" dirty="0">
                <a:latin typeface="+mn-ea"/>
              </a:rPr>
              <a:t>应用的方案，希望后续跟进的团队能向</a:t>
            </a:r>
            <a:r>
              <a:rPr lang="en-US" altLang="zh-CN" sz="3350" kern="100" dirty="0">
                <a:latin typeface="+mn-ea"/>
              </a:rPr>
              <a:t>APP</a:t>
            </a:r>
            <a:r>
              <a:rPr lang="zh-CN" altLang="en-US" sz="3350" kern="100" dirty="0">
                <a:latin typeface="+mn-ea"/>
              </a:rPr>
              <a:t>应用开发这个方向上努力。</a:t>
            </a:r>
          </a:p>
          <a:p>
            <a:pPr indent="266700" algn="just">
              <a:lnSpc>
                <a:spcPct val="130000"/>
              </a:lnSpc>
              <a:spcAft>
                <a:spcPts val="0"/>
              </a:spcAft>
            </a:pPr>
            <a:r>
              <a:rPr lang="zh-CN" altLang="en-US" sz="3350" kern="100" dirty="0" smtClean="0">
                <a:latin typeface="+mn-ea"/>
              </a:rPr>
              <a:t>     后台</a:t>
            </a:r>
            <a:r>
              <a:rPr lang="zh-CN" altLang="en-US" sz="3350" kern="100" dirty="0">
                <a:latin typeface="+mn-ea"/>
              </a:rPr>
              <a:t>采用的系统基本没有其他的选择，因为小组的技术栈限制了其他的选择，而且现在大多数的系统的后台也都是通过网页来进行管理的，和使用手机管理相对比，网页后台提供了更大的显示空间，更加容易扩展的控件库和更强的跨平台适应能力。</a:t>
            </a:r>
            <a:endParaRPr lang="zh-CN" altLang="en-US" sz="3350" kern="100" dirty="0">
              <a:latin typeface="+mn-ea"/>
            </a:endParaRPr>
          </a:p>
        </p:txBody>
      </p:sp>
    </p:spTree>
    <p:extLst>
      <p:ext uri="{BB962C8B-B14F-4D97-AF65-F5344CB8AC3E}">
        <p14:creationId xmlns:p14="http://schemas.microsoft.com/office/powerpoint/2010/main" val="33295303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五个可行性</a:t>
            </a:r>
            <a:r>
              <a:rPr lang="en-US" altLang="zh-CN" sz="1600" dirty="0" smtClean="0">
                <a:solidFill>
                  <a:srgbClr val="365A96"/>
                </a:solidFill>
              </a:rPr>
              <a:t>[3</a:t>
            </a:r>
            <a:r>
              <a:rPr lang="en-US" altLang="zh-CN" sz="1600" dirty="0">
                <a:solidFill>
                  <a:srgbClr val="365A96"/>
                </a:solidFill>
              </a:rPr>
              <a:t>]</a:t>
            </a:r>
            <a:endParaRPr lang="zh-CN" altLang="en-US" sz="3200" dirty="0"/>
          </a:p>
        </p:txBody>
      </p:sp>
      <p:sp>
        <p:nvSpPr>
          <p:cNvPr id="2" name="文本框 1"/>
          <p:cNvSpPr txBox="1"/>
          <p:nvPr/>
        </p:nvSpPr>
        <p:spPr>
          <a:xfrm>
            <a:off x="160020" y="816388"/>
            <a:ext cx="11264622" cy="584775"/>
          </a:xfrm>
          <a:prstGeom prst="rect">
            <a:avLst/>
          </a:prstGeom>
          <a:noFill/>
        </p:spPr>
        <p:txBody>
          <a:bodyPr wrap="none" rtlCol="0">
            <a:spAutoFit/>
          </a:bodyPr>
          <a:lstStyle/>
          <a:p>
            <a:r>
              <a:rPr lang="zh-CN" altLang="en-US" sz="3200" b="1" dirty="0"/>
              <a:t>经济可行性：</a:t>
            </a:r>
            <a:r>
              <a:rPr lang="zh-CN" altLang="en-US" sz="3200" dirty="0"/>
              <a:t>本项目主要用于学习，经济问题不存在不可行。</a:t>
            </a:r>
            <a:endParaRPr lang="zh-CN" altLang="en-US" sz="3200" b="1" dirty="0"/>
          </a:p>
        </p:txBody>
      </p:sp>
      <p:sp>
        <p:nvSpPr>
          <p:cNvPr id="6" name="文本框 5"/>
          <p:cNvSpPr txBox="1"/>
          <p:nvPr/>
        </p:nvSpPr>
        <p:spPr>
          <a:xfrm>
            <a:off x="160020" y="1401163"/>
            <a:ext cx="2646878" cy="584775"/>
          </a:xfrm>
          <a:prstGeom prst="rect">
            <a:avLst/>
          </a:prstGeom>
          <a:noFill/>
        </p:spPr>
        <p:txBody>
          <a:bodyPr wrap="none" rtlCol="0">
            <a:spAutoFit/>
          </a:bodyPr>
          <a:lstStyle/>
          <a:p>
            <a:r>
              <a:rPr lang="zh-CN" altLang="en-US" sz="3200" b="1" dirty="0"/>
              <a:t>技术可行性：</a:t>
            </a:r>
          </a:p>
        </p:txBody>
      </p:sp>
      <p:pic>
        <p:nvPicPr>
          <p:cNvPr id="13" name="图片 12"/>
          <p:cNvPicPr>
            <a:picLocks noChangeAspect="1"/>
          </p:cNvPicPr>
          <p:nvPr/>
        </p:nvPicPr>
        <p:blipFill>
          <a:blip r:embed="rId2"/>
          <a:stretch>
            <a:fillRect/>
          </a:stretch>
        </p:blipFill>
        <p:spPr>
          <a:xfrm>
            <a:off x="2635188" y="1572286"/>
            <a:ext cx="6314286" cy="5285714"/>
          </a:xfrm>
          <a:prstGeom prst="rect">
            <a:avLst/>
          </a:prstGeom>
          <a:ln>
            <a:solidFill>
              <a:schemeClr val="tx1"/>
            </a:solidFill>
          </a:ln>
        </p:spPr>
      </p:pic>
    </p:spTree>
    <p:extLst>
      <p:ext uri="{BB962C8B-B14F-4D97-AF65-F5344CB8AC3E}">
        <p14:creationId xmlns:p14="http://schemas.microsoft.com/office/powerpoint/2010/main" val="40681347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五个可行性</a:t>
            </a:r>
            <a:r>
              <a:rPr lang="en-US" altLang="zh-CN" sz="1600" dirty="0" smtClean="0">
                <a:solidFill>
                  <a:srgbClr val="365A96"/>
                </a:solidFill>
              </a:rPr>
              <a:t>[3</a:t>
            </a:r>
            <a:r>
              <a:rPr lang="en-US" altLang="zh-CN" sz="1600" dirty="0">
                <a:solidFill>
                  <a:srgbClr val="365A96"/>
                </a:solidFill>
              </a:rPr>
              <a:t>]</a:t>
            </a:r>
            <a:endParaRPr lang="zh-CN" altLang="en-US" sz="3200" dirty="0"/>
          </a:p>
        </p:txBody>
      </p:sp>
      <p:sp>
        <p:nvSpPr>
          <p:cNvPr id="6" name="文本框 5"/>
          <p:cNvSpPr txBox="1"/>
          <p:nvPr/>
        </p:nvSpPr>
        <p:spPr>
          <a:xfrm>
            <a:off x="0" y="612560"/>
            <a:ext cx="2646878" cy="584775"/>
          </a:xfrm>
          <a:prstGeom prst="rect">
            <a:avLst/>
          </a:prstGeom>
          <a:noFill/>
        </p:spPr>
        <p:txBody>
          <a:bodyPr wrap="none" rtlCol="0">
            <a:spAutoFit/>
          </a:bodyPr>
          <a:lstStyle/>
          <a:p>
            <a:r>
              <a:rPr lang="zh-CN" altLang="en-US" sz="3200" b="1" dirty="0"/>
              <a:t>技术可行性：</a:t>
            </a:r>
          </a:p>
        </p:txBody>
      </p:sp>
      <p:pic>
        <p:nvPicPr>
          <p:cNvPr id="4" name="图片 3"/>
          <p:cNvPicPr>
            <a:picLocks noChangeAspect="1"/>
          </p:cNvPicPr>
          <p:nvPr/>
        </p:nvPicPr>
        <p:blipFill>
          <a:blip r:embed="rId2"/>
          <a:stretch>
            <a:fillRect/>
          </a:stretch>
        </p:blipFill>
        <p:spPr>
          <a:xfrm>
            <a:off x="3177540" y="702341"/>
            <a:ext cx="5311140" cy="6061218"/>
          </a:xfrm>
          <a:prstGeom prst="rect">
            <a:avLst/>
          </a:prstGeom>
          <a:ln>
            <a:solidFill>
              <a:schemeClr val="tx1"/>
            </a:solidFill>
          </a:ln>
        </p:spPr>
      </p:pic>
    </p:spTree>
    <p:extLst>
      <p:ext uri="{BB962C8B-B14F-4D97-AF65-F5344CB8AC3E}">
        <p14:creationId xmlns:p14="http://schemas.microsoft.com/office/powerpoint/2010/main" val="37043252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a:t>
            </a:r>
            <a:r>
              <a:rPr lang="zh-CN" altLang="en-US" sz="3200" dirty="0"/>
              <a:t>五个可行性</a:t>
            </a:r>
            <a:r>
              <a:rPr lang="en-US" altLang="zh-CN" sz="1600" dirty="0" smtClean="0">
                <a:solidFill>
                  <a:srgbClr val="365A96"/>
                </a:solidFill>
              </a:rPr>
              <a:t>[3</a:t>
            </a:r>
            <a:r>
              <a:rPr lang="en-US" altLang="zh-CN" sz="1600" dirty="0">
                <a:solidFill>
                  <a:srgbClr val="365A96"/>
                </a:solidFill>
              </a:rPr>
              <a:t>]</a:t>
            </a:r>
            <a:endParaRPr lang="zh-CN" altLang="en-US" sz="3200" dirty="0"/>
          </a:p>
        </p:txBody>
      </p:sp>
      <p:sp>
        <p:nvSpPr>
          <p:cNvPr id="5" name="文本框 4"/>
          <p:cNvSpPr txBox="1"/>
          <p:nvPr/>
        </p:nvSpPr>
        <p:spPr>
          <a:xfrm>
            <a:off x="0" y="556486"/>
            <a:ext cx="2646878" cy="584775"/>
          </a:xfrm>
          <a:prstGeom prst="rect">
            <a:avLst/>
          </a:prstGeom>
          <a:noFill/>
        </p:spPr>
        <p:txBody>
          <a:bodyPr wrap="none" rtlCol="0">
            <a:spAutoFit/>
          </a:bodyPr>
          <a:lstStyle/>
          <a:p>
            <a:r>
              <a:rPr lang="zh-CN" altLang="en-US" sz="3200" b="1" dirty="0"/>
              <a:t>法律可行性：</a:t>
            </a:r>
          </a:p>
        </p:txBody>
      </p:sp>
      <p:sp>
        <p:nvSpPr>
          <p:cNvPr id="7" name="文本框 6"/>
          <p:cNvSpPr txBox="1"/>
          <p:nvPr/>
        </p:nvSpPr>
        <p:spPr>
          <a:xfrm>
            <a:off x="-85315" y="4903639"/>
            <a:ext cx="3467616" cy="584775"/>
          </a:xfrm>
          <a:prstGeom prst="rect">
            <a:avLst/>
          </a:prstGeom>
          <a:noFill/>
        </p:spPr>
        <p:txBody>
          <a:bodyPr wrap="none" rtlCol="0">
            <a:spAutoFit/>
          </a:bodyPr>
          <a:lstStyle/>
          <a:p>
            <a:r>
              <a:rPr lang="zh-CN" altLang="en-US" sz="3200" b="1" dirty="0"/>
              <a:t>用户使用可行性：</a:t>
            </a:r>
          </a:p>
        </p:txBody>
      </p:sp>
      <p:sp>
        <p:nvSpPr>
          <p:cNvPr id="8" name="文本框 7"/>
          <p:cNvSpPr txBox="1"/>
          <p:nvPr/>
        </p:nvSpPr>
        <p:spPr>
          <a:xfrm>
            <a:off x="-42658" y="1604254"/>
            <a:ext cx="2646878" cy="584775"/>
          </a:xfrm>
          <a:prstGeom prst="rect">
            <a:avLst/>
          </a:prstGeom>
          <a:noFill/>
        </p:spPr>
        <p:txBody>
          <a:bodyPr wrap="none" rtlCol="0">
            <a:spAutoFit/>
          </a:bodyPr>
          <a:lstStyle/>
          <a:p>
            <a:r>
              <a:rPr lang="zh-CN" altLang="en-US" sz="3200" b="1" dirty="0"/>
              <a:t>操作可行性：</a:t>
            </a:r>
          </a:p>
        </p:txBody>
      </p:sp>
      <p:sp>
        <p:nvSpPr>
          <p:cNvPr id="2" name="矩形 1"/>
          <p:cNvSpPr/>
          <p:nvPr/>
        </p:nvSpPr>
        <p:spPr>
          <a:xfrm>
            <a:off x="308224" y="1148203"/>
            <a:ext cx="12277315" cy="492443"/>
          </a:xfrm>
          <a:prstGeom prst="rect">
            <a:avLst/>
          </a:prstGeom>
        </p:spPr>
        <p:txBody>
          <a:bodyPr wrap="square">
            <a:spAutoFit/>
          </a:bodyPr>
          <a:lstStyle/>
          <a:p>
            <a:pPr indent="266700" algn="just">
              <a:spcAft>
                <a:spcPts val="0"/>
              </a:spcAft>
            </a:pPr>
            <a:r>
              <a:rPr lang="zh-CN" altLang="zh-CN" sz="2600" kern="100" dirty="0">
                <a:latin typeface="+mn-ea"/>
              </a:rPr>
              <a:t>未预见系统开发导致的侵权、违法和责任</a:t>
            </a:r>
            <a:r>
              <a:rPr lang="zh-CN" altLang="zh-CN" sz="2600" kern="100" dirty="0" smtClean="0">
                <a:latin typeface="+mn-ea"/>
              </a:rPr>
              <a:t>。</a:t>
            </a:r>
            <a:endParaRPr lang="zh-CN" altLang="zh-CN" sz="2600" kern="100" dirty="0">
              <a:latin typeface="+mn-ea"/>
            </a:endParaRPr>
          </a:p>
        </p:txBody>
      </p:sp>
      <p:sp>
        <p:nvSpPr>
          <p:cNvPr id="4" name="矩形 3"/>
          <p:cNvSpPr/>
          <p:nvPr/>
        </p:nvSpPr>
        <p:spPr>
          <a:xfrm>
            <a:off x="-69545" y="2099784"/>
            <a:ext cx="12192000" cy="2893100"/>
          </a:xfrm>
          <a:prstGeom prst="rect">
            <a:avLst/>
          </a:prstGeom>
        </p:spPr>
        <p:txBody>
          <a:bodyPr wrap="square">
            <a:spAutoFit/>
          </a:bodyPr>
          <a:lstStyle/>
          <a:p>
            <a:pPr indent="266700" algn="just">
              <a:spcAft>
                <a:spcPts val="0"/>
              </a:spcAft>
            </a:pPr>
            <a:r>
              <a:rPr lang="en-US" altLang="zh-CN" sz="2600" kern="100" dirty="0" smtClean="0">
                <a:latin typeface="+mn-ea"/>
              </a:rPr>
              <a:t>    </a:t>
            </a:r>
            <a:r>
              <a:rPr lang="zh-CN" altLang="zh-CN" sz="2600" kern="100" dirty="0" smtClean="0">
                <a:latin typeface="+mn-ea"/>
              </a:rPr>
              <a:t>一</a:t>
            </a:r>
            <a:r>
              <a:rPr lang="zh-CN" altLang="zh-CN" sz="2600" kern="100" dirty="0">
                <a:latin typeface="+mn-ea"/>
              </a:rPr>
              <a:t>个系统设计的成功与否，一个非常重要的考察因素就是使用者的使用感受，本</a:t>
            </a:r>
            <a:r>
              <a:rPr lang="en-US" altLang="zh-CN" sz="2600" kern="100" dirty="0">
                <a:latin typeface="+mn-ea"/>
              </a:rPr>
              <a:t>app</a:t>
            </a:r>
            <a:r>
              <a:rPr lang="zh-CN" altLang="zh-CN" sz="2600" kern="100" dirty="0">
                <a:latin typeface="+mn-ea"/>
              </a:rPr>
              <a:t>设计的时候采用快速原型法，并且计划让用户参与原型的开发和改进。这么贴近用户的开发方式，充分考虑到了用户的使用习惯，提升用户的满意程度。</a:t>
            </a:r>
          </a:p>
          <a:p>
            <a:pPr indent="266700" algn="just">
              <a:spcAft>
                <a:spcPts val="0"/>
              </a:spcAft>
            </a:pPr>
            <a:r>
              <a:rPr lang="en-US" altLang="zh-CN" sz="2600" kern="100" dirty="0" smtClean="0">
                <a:latin typeface="+mn-ea"/>
              </a:rPr>
              <a:t>    </a:t>
            </a:r>
            <a:r>
              <a:rPr lang="zh-CN" altLang="zh-CN" sz="2600" kern="100" dirty="0" smtClean="0">
                <a:latin typeface="+mn-ea"/>
              </a:rPr>
              <a:t>后台</a:t>
            </a:r>
            <a:r>
              <a:rPr lang="zh-CN" altLang="zh-CN" sz="2600" kern="100" dirty="0">
                <a:latin typeface="+mn-ea"/>
              </a:rPr>
              <a:t>的开发采用类似</a:t>
            </a:r>
            <a:r>
              <a:rPr lang="en-US" altLang="zh-CN" sz="2600" kern="100" dirty="0">
                <a:latin typeface="+mn-ea"/>
              </a:rPr>
              <a:t>WordPress</a:t>
            </a:r>
            <a:r>
              <a:rPr lang="zh-CN" altLang="zh-CN" sz="2600" kern="100" dirty="0">
                <a:latin typeface="+mn-ea"/>
              </a:rPr>
              <a:t>的网站后台模板，加快开发速度，而且这些开源的框架用户众多，页面分格可以多选，复合大众的口味，有数量众多的插件，和优质的用户社区，实在是快速开发之优选，并且可以让用户更快的接受用户操作流程。</a:t>
            </a:r>
          </a:p>
        </p:txBody>
      </p:sp>
      <p:sp>
        <p:nvSpPr>
          <p:cNvPr id="9" name="矩形 8"/>
          <p:cNvSpPr/>
          <p:nvPr/>
        </p:nvSpPr>
        <p:spPr>
          <a:xfrm>
            <a:off x="-42658" y="5488414"/>
            <a:ext cx="12192000" cy="1292662"/>
          </a:xfrm>
          <a:prstGeom prst="rect">
            <a:avLst/>
          </a:prstGeom>
        </p:spPr>
        <p:txBody>
          <a:bodyPr wrap="square">
            <a:spAutoFit/>
          </a:bodyPr>
          <a:lstStyle/>
          <a:p>
            <a:pPr indent="266700" algn="just">
              <a:spcAft>
                <a:spcPts val="0"/>
              </a:spcAft>
            </a:pPr>
            <a:r>
              <a:rPr lang="en-US" altLang="zh-CN" sz="2600" kern="100" dirty="0" smtClean="0">
                <a:latin typeface="+mn-ea"/>
              </a:rPr>
              <a:t>    </a:t>
            </a:r>
            <a:r>
              <a:rPr lang="zh-CN" altLang="zh-CN" sz="2600" kern="100" dirty="0" smtClean="0">
                <a:latin typeface="+mn-ea"/>
              </a:rPr>
              <a:t>根据</a:t>
            </a:r>
            <a:r>
              <a:rPr lang="zh-CN" altLang="zh-CN" sz="2600" kern="100" dirty="0">
                <a:latin typeface="+mn-ea"/>
              </a:rPr>
              <a:t>《</a:t>
            </a:r>
            <a:r>
              <a:rPr lang="en-US" altLang="zh-CN" sz="2600" kern="100" dirty="0">
                <a:latin typeface="+mn-ea"/>
              </a:rPr>
              <a:t>2016</a:t>
            </a:r>
            <a:r>
              <a:rPr lang="zh-CN" altLang="zh-CN" sz="2600" kern="100" dirty="0">
                <a:latin typeface="+mn-ea"/>
              </a:rPr>
              <a:t>中国体育消费生态报告》，垂钓类消费集中在</a:t>
            </a:r>
            <a:r>
              <a:rPr lang="en-US" altLang="zh-CN" sz="2600" kern="100" dirty="0">
                <a:latin typeface="+mn-ea"/>
              </a:rPr>
              <a:t>26-35</a:t>
            </a:r>
            <a:r>
              <a:rPr lang="zh-CN" altLang="zh-CN" sz="2600" kern="100" dirty="0">
                <a:latin typeface="+mn-ea"/>
              </a:rPr>
              <a:t>岁（</a:t>
            </a:r>
            <a:r>
              <a:rPr lang="en-US" altLang="zh-CN" sz="2600" kern="100" dirty="0">
                <a:latin typeface="+mn-ea"/>
              </a:rPr>
              <a:t>80</a:t>
            </a:r>
            <a:r>
              <a:rPr lang="zh-CN" altLang="zh-CN" sz="2600" kern="100" dirty="0">
                <a:latin typeface="+mn-ea"/>
              </a:rPr>
              <a:t>后），该群体在垂钓类消费中占</a:t>
            </a:r>
            <a:r>
              <a:rPr lang="en-US" altLang="zh-CN" sz="2600" kern="100" dirty="0">
                <a:latin typeface="+mn-ea"/>
              </a:rPr>
              <a:t>68.97%</a:t>
            </a:r>
            <a:r>
              <a:rPr lang="zh-CN" altLang="zh-CN" sz="2600" kern="100" dirty="0">
                <a:latin typeface="+mn-ea"/>
              </a:rPr>
              <a:t>。这与过去钓鱼是中老年人运动的印象不同了。年轻化是多位业内人士首要谈及的市场变化。</a:t>
            </a:r>
          </a:p>
        </p:txBody>
      </p:sp>
    </p:spTree>
    <p:extLst>
      <p:ext uri="{BB962C8B-B14F-4D97-AF65-F5344CB8AC3E}">
        <p14:creationId xmlns:p14="http://schemas.microsoft.com/office/powerpoint/2010/main" val="16437789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23274" y="3625957"/>
            <a:ext cx="5310160" cy="646331"/>
          </a:xfrm>
          <a:prstGeom prst="rect">
            <a:avLst/>
          </a:prstGeom>
          <a:noFill/>
        </p:spPr>
        <p:txBody>
          <a:bodyPr wrap="square">
            <a:spAutoFit/>
          </a:bodyPr>
          <a:lstStyle/>
          <a:p>
            <a:pPr>
              <a:defRPr/>
            </a:pPr>
            <a:r>
              <a:rPr lang="zh-CN" altLang="en-US" sz="36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各类子计划</a:t>
            </a:r>
            <a:endParaRPr lang="en-US" altLang="zh-CN" sz="36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文本框 3"/>
          <p:cNvSpPr txBox="1">
            <a:spLocks noChangeArrowheads="1"/>
          </p:cNvSpPr>
          <p:nvPr/>
        </p:nvSpPr>
        <p:spPr bwMode="auto">
          <a:xfrm>
            <a:off x="4850222" y="3225848"/>
            <a:ext cx="186980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8800" b="1" dirty="0">
                <a:solidFill>
                  <a:schemeClr val="bg1"/>
                </a:solidFill>
                <a:latin typeface="微软雅黑" panose="020B0503020204020204" pitchFamily="34" charset="-122"/>
                <a:ea typeface="微软雅黑" panose="020B0503020204020204" pitchFamily="34" charset="-122"/>
              </a:rPr>
              <a:t>03</a:t>
            </a:r>
            <a:endParaRPr lang="zh-CN" altLang="en-US" sz="8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72850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810064" y="1752774"/>
            <a:ext cx="723275" cy="699317"/>
            <a:chOff x="6794198" y="1336266"/>
            <a:chExt cx="723275" cy="699317"/>
          </a:xfrm>
        </p:grpSpPr>
        <p:sp>
          <p:nvSpPr>
            <p:cNvPr id="3" name="Freeform 19"/>
            <p:cNvSpPr>
              <a:spLocks/>
            </p:cNvSpPr>
            <p:nvPr/>
          </p:nvSpPr>
          <p:spPr bwMode="auto">
            <a:xfrm>
              <a:off x="6869674" y="1336266"/>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4" name="文本框 3"/>
            <p:cNvSpPr txBox="1"/>
            <p:nvPr/>
          </p:nvSpPr>
          <p:spPr>
            <a:xfrm>
              <a:off x="6794198" y="1398108"/>
              <a:ext cx="723275" cy="584775"/>
            </a:xfrm>
            <a:prstGeom prst="rect">
              <a:avLst/>
            </a:prstGeom>
            <a:noFill/>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1.</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grpSp>
        <p:nvGrpSpPr>
          <p:cNvPr id="5" name="组合 4"/>
          <p:cNvGrpSpPr/>
          <p:nvPr/>
        </p:nvGrpSpPr>
        <p:grpSpPr>
          <a:xfrm>
            <a:off x="5844443" y="2573891"/>
            <a:ext cx="723275" cy="699317"/>
            <a:chOff x="6824178" y="2305489"/>
            <a:chExt cx="723275" cy="699317"/>
          </a:xfrm>
        </p:grpSpPr>
        <p:sp>
          <p:nvSpPr>
            <p:cNvPr id="6" name="Freeform 19"/>
            <p:cNvSpPr>
              <a:spLocks/>
            </p:cNvSpPr>
            <p:nvPr/>
          </p:nvSpPr>
          <p:spPr bwMode="auto">
            <a:xfrm>
              <a:off x="6869674" y="2305489"/>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7" name="文本框 6"/>
            <p:cNvSpPr txBox="1"/>
            <p:nvPr/>
          </p:nvSpPr>
          <p:spPr>
            <a:xfrm>
              <a:off x="6824178" y="2360753"/>
              <a:ext cx="723275" cy="584775"/>
            </a:xfrm>
            <a:prstGeom prst="rect">
              <a:avLst/>
            </a:prstGeom>
            <a:noFill/>
            <a:ln>
              <a:noFill/>
            </a:ln>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2.</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grpSp>
        <p:nvGrpSpPr>
          <p:cNvPr id="8" name="组合 7"/>
          <p:cNvGrpSpPr/>
          <p:nvPr/>
        </p:nvGrpSpPr>
        <p:grpSpPr>
          <a:xfrm>
            <a:off x="5848272" y="3386455"/>
            <a:ext cx="723275" cy="699317"/>
            <a:chOff x="6822885" y="3274712"/>
            <a:chExt cx="723275" cy="699317"/>
          </a:xfrm>
        </p:grpSpPr>
        <p:sp>
          <p:nvSpPr>
            <p:cNvPr id="9" name="Freeform 19"/>
            <p:cNvSpPr>
              <a:spLocks/>
            </p:cNvSpPr>
            <p:nvPr/>
          </p:nvSpPr>
          <p:spPr bwMode="auto">
            <a:xfrm>
              <a:off x="6869674" y="3274712"/>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10" name="文本框 9"/>
            <p:cNvSpPr txBox="1"/>
            <p:nvPr/>
          </p:nvSpPr>
          <p:spPr>
            <a:xfrm>
              <a:off x="6822885" y="3329976"/>
              <a:ext cx="723275" cy="584775"/>
            </a:xfrm>
            <a:prstGeom prst="rect">
              <a:avLst/>
            </a:prstGeom>
            <a:noFill/>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3.</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grpSp>
        <p:nvGrpSpPr>
          <p:cNvPr id="11" name="组合 10"/>
          <p:cNvGrpSpPr/>
          <p:nvPr/>
        </p:nvGrpSpPr>
        <p:grpSpPr>
          <a:xfrm>
            <a:off x="5848272" y="4196981"/>
            <a:ext cx="723275" cy="699317"/>
            <a:chOff x="6808046" y="4243935"/>
            <a:chExt cx="723275" cy="699317"/>
          </a:xfrm>
        </p:grpSpPr>
        <p:sp>
          <p:nvSpPr>
            <p:cNvPr id="12" name="Freeform 19"/>
            <p:cNvSpPr>
              <a:spLocks/>
            </p:cNvSpPr>
            <p:nvPr/>
          </p:nvSpPr>
          <p:spPr bwMode="auto">
            <a:xfrm>
              <a:off x="6869674" y="4243935"/>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13" name="文本框 12"/>
            <p:cNvSpPr txBox="1"/>
            <p:nvPr/>
          </p:nvSpPr>
          <p:spPr>
            <a:xfrm>
              <a:off x="6808046" y="4299200"/>
              <a:ext cx="723275" cy="584775"/>
            </a:xfrm>
            <a:prstGeom prst="rect">
              <a:avLst/>
            </a:prstGeom>
            <a:noFill/>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4.</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grpSp>
        <p:nvGrpSpPr>
          <p:cNvPr id="14" name="组合 13"/>
          <p:cNvGrpSpPr/>
          <p:nvPr/>
        </p:nvGrpSpPr>
        <p:grpSpPr>
          <a:xfrm>
            <a:off x="2372465" y="1752774"/>
            <a:ext cx="2838291" cy="3181806"/>
            <a:chOff x="1089765" y="2046420"/>
            <a:chExt cx="2576347" cy="2888159"/>
          </a:xfrm>
        </p:grpSpPr>
        <p:grpSp>
          <p:nvGrpSpPr>
            <p:cNvPr id="15" name="组合 14"/>
            <p:cNvGrpSpPr/>
            <p:nvPr/>
          </p:nvGrpSpPr>
          <p:grpSpPr>
            <a:xfrm>
              <a:off x="1309389" y="2284196"/>
              <a:ext cx="2137103" cy="2395754"/>
              <a:chOff x="1781780" y="2222695"/>
              <a:chExt cx="2137103" cy="2395754"/>
            </a:xfrm>
          </p:grpSpPr>
          <p:sp>
            <p:nvSpPr>
              <p:cNvPr id="17" name="Freeform 19"/>
              <p:cNvSpPr>
                <a:spLocks/>
              </p:cNvSpPr>
              <p:nvPr/>
            </p:nvSpPr>
            <p:spPr bwMode="auto">
              <a:xfrm>
                <a:off x="1781780" y="2222695"/>
                <a:ext cx="2137103" cy="2395754"/>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gradFill>
                <a:gsLst>
                  <a:gs pos="0">
                    <a:srgbClr val="365A96"/>
                  </a:gs>
                  <a:gs pos="100000">
                    <a:srgbClr val="3AC8D9">
                      <a:shade val="100000"/>
                      <a:satMod val="115000"/>
                    </a:srgbClr>
                  </a:gs>
                </a:gsLst>
                <a:lin ang="162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20"/>
              <p:cNvSpPr>
                <a:spLocks noChangeArrowheads="1"/>
              </p:cNvSpPr>
              <p:nvPr/>
            </p:nvSpPr>
            <p:spPr bwMode="auto">
              <a:xfrm>
                <a:off x="1868331" y="3005073"/>
                <a:ext cx="1987907" cy="838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5400" b="1" dirty="0">
                    <a:solidFill>
                      <a:schemeClr val="bg1"/>
                    </a:solidFill>
                    <a:latin typeface="Microsoft YaHei" panose="020B0503020204020204" pitchFamily="34" charset="-122"/>
                    <a:ea typeface="Microsoft YaHei" panose="020B0503020204020204" pitchFamily="34" charset="-122"/>
                    <a:sym typeface="Microsoft YaHei" panose="020B0503020204020204" pitchFamily="34" charset="-122"/>
                  </a:rPr>
                  <a:t>目   录</a:t>
                </a:r>
                <a:endParaRPr lang="en-US" sz="5400" b="1" dirty="0">
                  <a:solidFill>
                    <a:schemeClr val="bg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sp>
          <p:nvSpPr>
            <p:cNvPr id="16" name="Freeform 19"/>
            <p:cNvSpPr>
              <a:spLocks/>
            </p:cNvSpPr>
            <p:nvPr/>
          </p:nvSpPr>
          <p:spPr bwMode="auto">
            <a:xfrm>
              <a:off x="1089765" y="2046420"/>
              <a:ext cx="2576347" cy="2888159"/>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p:cNvSpPr txBox="1"/>
          <p:nvPr/>
        </p:nvSpPr>
        <p:spPr>
          <a:xfrm>
            <a:off x="6802641" y="1816592"/>
            <a:ext cx="1826141"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项目章程</a:t>
            </a:r>
          </a:p>
        </p:txBody>
      </p:sp>
      <p:sp>
        <p:nvSpPr>
          <p:cNvPr id="20" name="文本框 19"/>
          <p:cNvSpPr txBox="1"/>
          <p:nvPr/>
        </p:nvSpPr>
        <p:spPr>
          <a:xfrm>
            <a:off x="6812231" y="3441718"/>
            <a:ext cx="2236510"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各类子计划</a:t>
            </a:r>
          </a:p>
        </p:txBody>
      </p:sp>
      <p:sp>
        <p:nvSpPr>
          <p:cNvPr id="21" name="文本框 20"/>
          <p:cNvSpPr txBox="1"/>
          <p:nvPr/>
        </p:nvSpPr>
        <p:spPr>
          <a:xfrm>
            <a:off x="6812231" y="2629155"/>
            <a:ext cx="3057247"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可行性分析报告</a:t>
            </a:r>
          </a:p>
        </p:txBody>
      </p:sp>
      <p:sp>
        <p:nvSpPr>
          <p:cNvPr id="22" name="文本框 21"/>
          <p:cNvSpPr txBox="1"/>
          <p:nvPr/>
        </p:nvSpPr>
        <p:spPr>
          <a:xfrm>
            <a:off x="6808074" y="4256257"/>
            <a:ext cx="1826141"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常规展示</a:t>
            </a:r>
          </a:p>
        </p:txBody>
      </p:sp>
    </p:spTree>
    <p:extLst>
      <p:ext uri="{BB962C8B-B14F-4D97-AF65-F5344CB8AC3E}">
        <p14:creationId xmlns:p14="http://schemas.microsoft.com/office/powerpoint/2010/main" val="241113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Scale>
                                      <p:cBhvr>
                                        <p:cTn id="7" dur="10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4"/>
                                        </p:tgtEl>
                                        <p:attrNameLst>
                                          <p:attrName>ppt_x</p:attrName>
                                          <p:attrName>ppt_y</p:attrName>
                                        </p:attrNameLst>
                                      </p:cBhvr>
                                    </p:animMotion>
                                    <p:animEffect transition="in" filter="fade">
                                      <p:cBhvr>
                                        <p:cTn id="9" dur="1000"/>
                                        <p:tgtEl>
                                          <p:spTgt spid="14"/>
                                        </p:tgtEl>
                                      </p:cBhvr>
                                    </p:animEffect>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1+#ppt_w/2"/>
                                          </p:val>
                                        </p:tav>
                                        <p:tav tm="100000">
                                          <p:val>
                                            <p:strVal val="#ppt_x"/>
                                          </p:val>
                                        </p:tav>
                                      </p:tavLst>
                                    </p:anim>
                                    <p:anim calcmode="lin" valueType="num">
                                      <p:cBhvr additive="base">
                                        <p:cTn id="18" dur="500" fill="hold"/>
                                        <p:tgtEl>
                                          <p:spTgt spid="19"/>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0-#ppt_w/2"/>
                                          </p:val>
                                        </p:tav>
                                        <p:tav tm="100000">
                                          <p:val>
                                            <p:strVal val="#ppt_x"/>
                                          </p:val>
                                        </p:tav>
                                      </p:tavLst>
                                    </p:anim>
                                    <p:anim calcmode="lin" valueType="num">
                                      <p:cBhvr additive="base">
                                        <p:cTn id="23" dur="500" fill="hold"/>
                                        <p:tgtEl>
                                          <p:spTgt spid="5"/>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fill="hold"/>
                                        <p:tgtEl>
                                          <p:spTgt spid="21"/>
                                        </p:tgtEl>
                                        <p:attrNameLst>
                                          <p:attrName>ppt_x</p:attrName>
                                        </p:attrNameLst>
                                      </p:cBhvr>
                                      <p:tavLst>
                                        <p:tav tm="0">
                                          <p:val>
                                            <p:strVal val="1+#ppt_w/2"/>
                                          </p:val>
                                        </p:tav>
                                        <p:tav tm="100000">
                                          <p:val>
                                            <p:strVal val="#ppt_x"/>
                                          </p:val>
                                        </p:tav>
                                      </p:tavLst>
                                    </p:anim>
                                    <p:anim calcmode="lin" valueType="num">
                                      <p:cBhvr additive="base">
                                        <p:cTn id="27" dur="500" fill="hold"/>
                                        <p:tgtEl>
                                          <p:spTgt spid="21"/>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2" presetClass="entr" presetSubtype="8"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0-#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1+#ppt_w/2"/>
                                          </p:val>
                                        </p:tav>
                                        <p:tav tm="100000">
                                          <p:val>
                                            <p:strVal val="#ppt_x"/>
                                          </p:val>
                                        </p:tav>
                                      </p:tavLst>
                                    </p:anim>
                                    <p:anim calcmode="lin" valueType="num">
                                      <p:cBhvr additive="base">
                                        <p:cTn id="36" dur="500" fill="hold"/>
                                        <p:tgtEl>
                                          <p:spTgt spid="20"/>
                                        </p:tgtEl>
                                        <p:attrNameLst>
                                          <p:attrName>ppt_y</p:attrName>
                                        </p:attrNameLst>
                                      </p:cBhvr>
                                      <p:tavLst>
                                        <p:tav tm="0">
                                          <p:val>
                                            <p:strVal val="#ppt_y"/>
                                          </p:val>
                                        </p:tav>
                                        <p:tav tm="100000">
                                          <p:val>
                                            <p:strVal val="#ppt_y"/>
                                          </p:val>
                                        </p:tav>
                                      </p:tavLst>
                                    </p:anim>
                                  </p:childTnLst>
                                </p:cTn>
                              </p:par>
                            </p:childTnLst>
                          </p:cTn>
                        </p:par>
                        <p:par>
                          <p:cTn id="37" fill="hold">
                            <p:stCondLst>
                              <p:cond delay="2500"/>
                            </p:stCondLst>
                            <p:childTnLst>
                              <p:par>
                                <p:cTn id="38" presetID="2" presetClass="entr" presetSubtype="8" fill="hold" nodeType="after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500" fill="hold"/>
                                        <p:tgtEl>
                                          <p:spTgt spid="11"/>
                                        </p:tgtEl>
                                        <p:attrNameLst>
                                          <p:attrName>ppt_x</p:attrName>
                                        </p:attrNameLst>
                                      </p:cBhvr>
                                      <p:tavLst>
                                        <p:tav tm="0">
                                          <p:val>
                                            <p:strVal val="0-#ppt_w/2"/>
                                          </p:val>
                                        </p:tav>
                                        <p:tav tm="100000">
                                          <p:val>
                                            <p:strVal val="#ppt_x"/>
                                          </p:val>
                                        </p:tav>
                                      </p:tavLst>
                                    </p:anim>
                                    <p:anim calcmode="lin" valueType="num">
                                      <p:cBhvr additive="base">
                                        <p:cTn id="41" dur="500" fill="hold"/>
                                        <p:tgtEl>
                                          <p:spTgt spid="11"/>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cBhvr additive="base">
                                        <p:cTn id="44" dur="500" fill="hold"/>
                                        <p:tgtEl>
                                          <p:spTgt spid="22"/>
                                        </p:tgtEl>
                                        <p:attrNameLst>
                                          <p:attrName>ppt_x</p:attrName>
                                        </p:attrNameLst>
                                      </p:cBhvr>
                                      <p:tavLst>
                                        <p:tav tm="0">
                                          <p:val>
                                            <p:strVal val="1+#ppt_w/2"/>
                                          </p:val>
                                        </p:tav>
                                        <p:tav tm="100000">
                                          <p:val>
                                            <p:strVal val="#ppt_x"/>
                                          </p:val>
                                        </p:tav>
                                      </p:tavLst>
                                    </p:anim>
                                    <p:anim calcmode="lin" valueType="num">
                                      <p:cBhvr additive="base">
                                        <p:cTn id="45"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2241771" y="2275999"/>
            <a:ext cx="7708459" cy="3207342"/>
            <a:chOff x="2308106" y="2275999"/>
            <a:chExt cx="7708459" cy="3207342"/>
          </a:xfrm>
        </p:grpSpPr>
        <p:grpSp>
          <p:nvGrpSpPr>
            <p:cNvPr id="2" name="组合 1"/>
            <p:cNvGrpSpPr/>
            <p:nvPr/>
          </p:nvGrpSpPr>
          <p:grpSpPr>
            <a:xfrm>
              <a:off x="2308106" y="2339817"/>
              <a:ext cx="723275" cy="699317"/>
              <a:chOff x="6794198" y="1336266"/>
              <a:chExt cx="723275" cy="699317"/>
            </a:xfrm>
          </p:grpSpPr>
          <p:sp>
            <p:nvSpPr>
              <p:cNvPr id="3" name="Freeform 19"/>
              <p:cNvSpPr>
                <a:spLocks/>
              </p:cNvSpPr>
              <p:nvPr/>
            </p:nvSpPr>
            <p:spPr bwMode="auto">
              <a:xfrm>
                <a:off x="6869674" y="1336266"/>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4" name="文本框 3"/>
              <p:cNvSpPr txBox="1"/>
              <p:nvPr/>
            </p:nvSpPr>
            <p:spPr>
              <a:xfrm>
                <a:off x="6794198" y="1398108"/>
                <a:ext cx="723275" cy="584775"/>
              </a:xfrm>
              <a:prstGeom prst="rect">
                <a:avLst/>
              </a:prstGeom>
              <a:noFill/>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1.</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grpSp>
          <p:nvGrpSpPr>
            <p:cNvPr id="5" name="组合 4"/>
            <p:cNvGrpSpPr/>
            <p:nvPr/>
          </p:nvGrpSpPr>
          <p:grpSpPr>
            <a:xfrm>
              <a:off x="2342485" y="3160934"/>
              <a:ext cx="723275" cy="699317"/>
              <a:chOff x="6824178" y="2305489"/>
              <a:chExt cx="723275" cy="699317"/>
            </a:xfrm>
          </p:grpSpPr>
          <p:sp>
            <p:nvSpPr>
              <p:cNvPr id="6" name="Freeform 19"/>
              <p:cNvSpPr>
                <a:spLocks/>
              </p:cNvSpPr>
              <p:nvPr/>
            </p:nvSpPr>
            <p:spPr bwMode="auto">
              <a:xfrm>
                <a:off x="6869674" y="2305489"/>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7" name="文本框 6"/>
              <p:cNvSpPr txBox="1"/>
              <p:nvPr/>
            </p:nvSpPr>
            <p:spPr>
              <a:xfrm>
                <a:off x="6824178" y="2360753"/>
                <a:ext cx="723275" cy="584775"/>
              </a:xfrm>
              <a:prstGeom prst="rect">
                <a:avLst/>
              </a:prstGeom>
              <a:noFill/>
              <a:ln>
                <a:noFill/>
              </a:ln>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2.</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grpSp>
          <p:nvGrpSpPr>
            <p:cNvPr id="8" name="组合 7"/>
            <p:cNvGrpSpPr/>
            <p:nvPr/>
          </p:nvGrpSpPr>
          <p:grpSpPr>
            <a:xfrm>
              <a:off x="2346314" y="3973498"/>
              <a:ext cx="723275" cy="699317"/>
              <a:chOff x="6822885" y="3274712"/>
              <a:chExt cx="723275" cy="699317"/>
            </a:xfrm>
          </p:grpSpPr>
          <p:sp>
            <p:nvSpPr>
              <p:cNvPr id="9" name="Freeform 19"/>
              <p:cNvSpPr>
                <a:spLocks/>
              </p:cNvSpPr>
              <p:nvPr/>
            </p:nvSpPr>
            <p:spPr bwMode="auto">
              <a:xfrm>
                <a:off x="6869674" y="3274712"/>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10" name="文本框 9"/>
              <p:cNvSpPr txBox="1"/>
              <p:nvPr/>
            </p:nvSpPr>
            <p:spPr>
              <a:xfrm>
                <a:off x="6822885" y="3329976"/>
                <a:ext cx="723275" cy="584775"/>
              </a:xfrm>
              <a:prstGeom prst="rect">
                <a:avLst/>
              </a:prstGeom>
              <a:noFill/>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3.</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grpSp>
          <p:nvGrpSpPr>
            <p:cNvPr id="11" name="组合 10"/>
            <p:cNvGrpSpPr/>
            <p:nvPr/>
          </p:nvGrpSpPr>
          <p:grpSpPr>
            <a:xfrm>
              <a:off x="2346314" y="4784024"/>
              <a:ext cx="723275" cy="699317"/>
              <a:chOff x="6808046" y="4243935"/>
              <a:chExt cx="723275" cy="699317"/>
            </a:xfrm>
          </p:grpSpPr>
          <p:sp>
            <p:nvSpPr>
              <p:cNvPr id="12" name="Freeform 19"/>
              <p:cNvSpPr>
                <a:spLocks/>
              </p:cNvSpPr>
              <p:nvPr/>
            </p:nvSpPr>
            <p:spPr bwMode="auto">
              <a:xfrm>
                <a:off x="6869674" y="4243935"/>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13" name="文本框 12"/>
              <p:cNvSpPr txBox="1"/>
              <p:nvPr/>
            </p:nvSpPr>
            <p:spPr>
              <a:xfrm>
                <a:off x="6808046" y="4299200"/>
                <a:ext cx="723275" cy="584775"/>
              </a:xfrm>
              <a:prstGeom prst="rect">
                <a:avLst/>
              </a:prstGeom>
              <a:noFill/>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4.</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sp>
          <p:nvSpPr>
            <p:cNvPr id="19" name="文本框 18"/>
            <p:cNvSpPr txBox="1"/>
            <p:nvPr/>
          </p:nvSpPr>
          <p:spPr>
            <a:xfrm>
              <a:off x="3300683" y="2403635"/>
              <a:ext cx="2646878"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范围管理计划</a:t>
              </a:r>
            </a:p>
          </p:txBody>
        </p:sp>
        <p:sp>
          <p:nvSpPr>
            <p:cNvPr id="20" name="文本框 19"/>
            <p:cNvSpPr txBox="1"/>
            <p:nvPr/>
          </p:nvSpPr>
          <p:spPr>
            <a:xfrm>
              <a:off x="3310273" y="4028761"/>
              <a:ext cx="3057247"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干系人管理计划</a:t>
              </a:r>
            </a:p>
          </p:txBody>
        </p:sp>
        <p:sp>
          <p:nvSpPr>
            <p:cNvPr id="21" name="文本框 20"/>
            <p:cNvSpPr txBox="1"/>
            <p:nvPr/>
          </p:nvSpPr>
          <p:spPr>
            <a:xfrm>
              <a:off x="3310273" y="3216198"/>
              <a:ext cx="2646878"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人力资源计划</a:t>
              </a:r>
            </a:p>
          </p:txBody>
        </p:sp>
        <p:sp>
          <p:nvSpPr>
            <p:cNvPr id="22" name="文本框 21"/>
            <p:cNvSpPr txBox="1"/>
            <p:nvPr/>
          </p:nvSpPr>
          <p:spPr>
            <a:xfrm>
              <a:off x="3306116" y="4843300"/>
              <a:ext cx="2646878"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沟通管理计划</a:t>
              </a:r>
            </a:p>
          </p:txBody>
        </p:sp>
        <p:grpSp>
          <p:nvGrpSpPr>
            <p:cNvPr id="23" name="组合 22"/>
            <p:cNvGrpSpPr/>
            <p:nvPr/>
          </p:nvGrpSpPr>
          <p:grpSpPr>
            <a:xfrm>
              <a:off x="6367520" y="2275999"/>
              <a:ext cx="723275" cy="699317"/>
              <a:chOff x="6794198" y="1336266"/>
              <a:chExt cx="723275" cy="699317"/>
            </a:xfrm>
          </p:grpSpPr>
          <p:sp>
            <p:nvSpPr>
              <p:cNvPr id="24" name="Freeform 19"/>
              <p:cNvSpPr>
                <a:spLocks/>
              </p:cNvSpPr>
              <p:nvPr/>
            </p:nvSpPr>
            <p:spPr bwMode="auto">
              <a:xfrm>
                <a:off x="6869674" y="1336266"/>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25" name="文本框 24"/>
              <p:cNvSpPr txBox="1"/>
              <p:nvPr/>
            </p:nvSpPr>
            <p:spPr>
              <a:xfrm>
                <a:off x="6794198" y="1398108"/>
                <a:ext cx="723275" cy="584775"/>
              </a:xfrm>
              <a:prstGeom prst="rect">
                <a:avLst/>
              </a:prstGeom>
              <a:noFill/>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5.</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grpSp>
          <p:nvGrpSpPr>
            <p:cNvPr id="26" name="组合 25"/>
            <p:cNvGrpSpPr/>
            <p:nvPr/>
          </p:nvGrpSpPr>
          <p:grpSpPr>
            <a:xfrm>
              <a:off x="6401899" y="3097116"/>
              <a:ext cx="723275" cy="699317"/>
              <a:chOff x="6824178" y="2305489"/>
              <a:chExt cx="723275" cy="699317"/>
            </a:xfrm>
          </p:grpSpPr>
          <p:sp>
            <p:nvSpPr>
              <p:cNvPr id="27" name="Freeform 19"/>
              <p:cNvSpPr>
                <a:spLocks/>
              </p:cNvSpPr>
              <p:nvPr/>
            </p:nvSpPr>
            <p:spPr bwMode="auto">
              <a:xfrm>
                <a:off x="6869674" y="2305489"/>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28" name="文本框 27"/>
              <p:cNvSpPr txBox="1"/>
              <p:nvPr/>
            </p:nvSpPr>
            <p:spPr>
              <a:xfrm>
                <a:off x="6824178" y="2360753"/>
                <a:ext cx="723275" cy="584775"/>
              </a:xfrm>
              <a:prstGeom prst="rect">
                <a:avLst/>
              </a:prstGeom>
              <a:noFill/>
              <a:ln>
                <a:noFill/>
              </a:ln>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6.</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grpSp>
          <p:nvGrpSpPr>
            <p:cNvPr id="29" name="组合 28"/>
            <p:cNvGrpSpPr/>
            <p:nvPr/>
          </p:nvGrpSpPr>
          <p:grpSpPr>
            <a:xfrm>
              <a:off x="6405728" y="3909680"/>
              <a:ext cx="723275" cy="699317"/>
              <a:chOff x="6822885" y="3274712"/>
              <a:chExt cx="723275" cy="699317"/>
            </a:xfrm>
          </p:grpSpPr>
          <p:sp>
            <p:nvSpPr>
              <p:cNvPr id="30" name="Freeform 19"/>
              <p:cNvSpPr>
                <a:spLocks/>
              </p:cNvSpPr>
              <p:nvPr/>
            </p:nvSpPr>
            <p:spPr bwMode="auto">
              <a:xfrm>
                <a:off x="6869674" y="3274712"/>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31" name="文本框 30"/>
              <p:cNvSpPr txBox="1"/>
              <p:nvPr/>
            </p:nvSpPr>
            <p:spPr>
              <a:xfrm>
                <a:off x="6822885" y="3329976"/>
                <a:ext cx="723275" cy="584775"/>
              </a:xfrm>
              <a:prstGeom prst="rect">
                <a:avLst/>
              </a:prstGeom>
              <a:noFill/>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7.</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grpSp>
          <p:nvGrpSpPr>
            <p:cNvPr id="32" name="组合 31"/>
            <p:cNvGrpSpPr/>
            <p:nvPr/>
          </p:nvGrpSpPr>
          <p:grpSpPr>
            <a:xfrm>
              <a:off x="6405728" y="4720206"/>
              <a:ext cx="723275" cy="699317"/>
              <a:chOff x="6808046" y="4243935"/>
              <a:chExt cx="723275" cy="699317"/>
            </a:xfrm>
          </p:grpSpPr>
          <p:sp>
            <p:nvSpPr>
              <p:cNvPr id="33" name="Freeform 19"/>
              <p:cNvSpPr>
                <a:spLocks/>
              </p:cNvSpPr>
              <p:nvPr/>
            </p:nvSpPr>
            <p:spPr bwMode="auto">
              <a:xfrm>
                <a:off x="6869674" y="4243935"/>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34" name="文本框 33"/>
              <p:cNvSpPr txBox="1"/>
              <p:nvPr/>
            </p:nvSpPr>
            <p:spPr>
              <a:xfrm>
                <a:off x="6808046" y="4299200"/>
                <a:ext cx="723275" cy="584775"/>
              </a:xfrm>
              <a:prstGeom prst="rect">
                <a:avLst/>
              </a:prstGeom>
              <a:noFill/>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8.</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sp>
          <p:nvSpPr>
            <p:cNvPr id="35" name="文本框 34"/>
            <p:cNvSpPr txBox="1"/>
            <p:nvPr/>
          </p:nvSpPr>
          <p:spPr>
            <a:xfrm>
              <a:off x="7360097" y="2339817"/>
              <a:ext cx="2646878"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时间管理计划</a:t>
              </a:r>
            </a:p>
          </p:txBody>
        </p:sp>
        <p:sp>
          <p:nvSpPr>
            <p:cNvPr id="36" name="文本框 35"/>
            <p:cNvSpPr txBox="1"/>
            <p:nvPr/>
          </p:nvSpPr>
          <p:spPr>
            <a:xfrm>
              <a:off x="7369687" y="3964943"/>
              <a:ext cx="2646878"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成本管理计划</a:t>
              </a:r>
            </a:p>
          </p:txBody>
        </p:sp>
        <p:sp>
          <p:nvSpPr>
            <p:cNvPr id="37" name="文本框 36"/>
            <p:cNvSpPr txBox="1"/>
            <p:nvPr/>
          </p:nvSpPr>
          <p:spPr>
            <a:xfrm>
              <a:off x="7369687" y="3152380"/>
              <a:ext cx="2646878"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风险管理计划</a:t>
              </a:r>
            </a:p>
          </p:txBody>
        </p:sp>
        <p:sp>
          <p:nvSpPr>
            <p:cNvPr id="38" name="文本框 37"/>
            <p:cNvSpPr txBox="1"/>
            <p:nvPr/>
          </p:nvSpPr>
          <p:spPr>
            <a:xfrm>
              <a:off x="7365530" y="4779482"/>
              <a:ext cx="2646878"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质量管理计划</a:t>
              </a:r>
            </a:p>
          </p:txBody>
        </p:sp>
      </p:grpSp>
    </p:spTree>
    <p:extLst>
      <p:ext uri="{BB962C8B-B14F-4D97-AF65-F5344CB8AC3E}">
        <p14:creationId xmlns:p14="http://schemas.microsoft.com/office/powerpoint/2010/main" val="678383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3628551" cy="769441"/>
          </a:xfrm>
          <a:prstGeom prst="rect">
            <a:avLst/>
          </a:prstGeom>
          <a:noFill/>
        </p:spPr>
        <p:txBody>
          <a:bodyPr wrap="square">
            <a:spAutoFit/>
          </a:bodyPr>
          <a:lstStyle/>
          <a:p>
            <a:pPr>
              <a:defRPr/>
            </a:pPr>
            <a:r>
              <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范围管理计划</a:t>
            </a:r>
          </a:p>
        </p:txBody>
      </p:sp>
      <p:sp>
        <p:nvSpPr>
          <p:cNvPr id="13" name="文本框 3"/>
          <p:cNvSpPr txBox="1">
            <a:spLocks noChangeArrowheads="1"/>
          </p:cNvSpPr>
          <p:nvPr/>
        </p:nvSpPr>
        <p:spPr bwMode="auto">
          <a:xfrm>
            <a:off x="4873949" y="3347281"/>
            <a:ext cx="18698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7200" b="1" dirty="0">
                <a:solidFill>
                  <a:schemeClr val="bg1"/>
                </a:solidFill>
                <a:latin typeface="微软雅黑" panose="020B0503020204020204" pitchFamily="34" charset="-122"/>
                <a:ea typeface="微软雅黑" panose="020B0503020204020204" pitchFamily="34" charset="-122"/>
              </a:rPr>
              <a:t>1</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4267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范围管理计划</a:t>
            </a:r>
            <a:r>
              <a:rPr lang="en-US" altLang="zh-CN" sz="1600" dirty="0" smtClean="0"/>
              <a:t>[1</a:t>
            </a:r>
            <a:r>
              <a:rPr lang="en-US" altLang="zh-CN" sz="1600" dirty="0"/>
              <a:t>]</a:t>
            </a:r>
            <a:endParaRPr lang="zh-CN" altLang="en-US" sz="1600" dirty="0"/>
          </a:p>
        </p:txBody>
      </p:sp>
      <p:sp>
        <p:nvSpPr>
          <p:cNvPr id="4" name="文本框 3"/>
          <p:cNvSpPr txBox="1"/>
          <p:nvPr/>
        </p:nvSpPr>
        <p:spPr>
          <a:xfrm>
            <a:off x="451412" y="612560"/>
            <a:ext cx="1723549" cy="707886"/>
          </a:xfrm>
          <a:prstGeom prst="rect">
            <a:avLst/>
          </a:prstGeom>
          <a:noFill/>
        </p:spPr>
        <p:txBody>
          <a:bodyPr wrap="none" rtlCol="0">
            <a:spAutoFit/>
          </a:bodyPr>
          <a:lstStyle/>
          <a:p>
            <a:r>
              <a:rPr lang="zh-CN" altLang="en-US" sz="4000" b="1" dirty="0" smtClean="0"/>
              <a:t>工作包</a:t>
            </a:r>
            <a:endParaRPr lang="zh-CN" altLang="en-US" sz="4000" b="1" dirty="0"/>
          </a:p>
        </p:txBody>
      </p:sp>
      <p:pic>
        <p:nvPicPr>
          <p:cNvPr id="5" name="图片 4"/>
          <p:cNvPicPr>
            <a:picLocks noChangeAspect="1"/>
          </p:cNvPicPr>
          <p:nvPr/>
        </p:nvPicPr>
        <p:blipFill>
          <a:blip r:embed="rId3"/>
          <a:stretch>
            <a:fillRect/>
          </a:stretch>
        </p:blipFill>
        <p:spPr>
          <a:xfrm>
            <a:off x="833377" y="1312227"/>
            <a:ext cx="10766557" cy="5545773"/>
          </a:xfrm>
          <a:prstGeom prst="rect">
            <a:avLst/>
          </a:prstGeom>
        </p:spPr>
      </p:pic>
    </p:spTree>
    <p:extLst>
      <p:ext uri="{BB962C8B-B14F-4D97-AF65-F5344CB8AC3E}">
        <p14:creationId xmlns:p14="http://schemas.microsoft.com/office/powerpoint/2010/main" val="291666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范围管理计划</a:t>
            </a:r>
            <a:r>
              <a:rPr lang="en-US" altLang="zh-CN" sz="1600" dirty="0" smtClean="0"/>
              <a:t>[1</a:t>
            </a:r>
            <a:r>
              <a:rPr lang="en-US" altLang="zh-CN" sz="1600" dirty="0"/>
              <a:t>]</a:t>
            </a:r>
            <a:endParaRPr lang="zh-CN" altLang="en-US" sz="1600" dirty="0"/>
          </a:p>
        </p:txBody>
      </p:sp>
      <p:sp>
        <p:nvSpPr>
          <p:cNvPr id="3" name="文本框 2"/>
          <p:cNvSpPr txBox="1"/>
          <p:nvPr/>
        </p:nvSpPr>
        <p:spPr>
          <a:xfrm>
            <a:off x="183356" y="623236"/>
            <a:ext cx="2236510" cy="707886"/>
          </a:xfrm>
          <a:prstGeom prst="rect">
            <a:avLst/>
          </a:prstGeom>
          <a:noFill/>
        </p:spPr>
        <p:txBody>
          <a:bodyPr wrap="none" rtlCol="0">
            <a:spAutoFit/>
          </a:bodyPr>
          <a:lstStyle/>
          <a:p>
            <a:pPr algn="ctr"/>
            <a:r>
              <a:rPr lang="zh-CN" altLang="en-US" sz="4000" b="1" dirty="0" smtClean="0"/>
              <a:t>任务分配</a:t>
            </a:r>
            <a:endParaRPr lang="zh-CN" altLang="en-US" sz="4000" b="1" dirty="0"/>
          </a:p>
        </p:txBody>
      </p:sp>
      <p:pic>
        <p:nvPicPr>
          <p:cNvPr id="4" name="图片 3"/>
          <p:cNvPicPr>
            <a:picLocks noChangeAspect="1"/>
          </p:cNvPicPr>
          <p:nvPr/>
        </p:nvPicPr>
        <p:blipFill>
          <a:blip r:embed="rId3"/>
          <a:stretch>
            <a:fillRect/>
          </a:stretch>
        </p:blipFill>
        <p:spPr>
          <a:xfrm>
            <a:off x="183356" y="1240814"/>
            <a:ext cx="11728142" cy="4905740"/>
          </a:xfrm>
          <a:prstGeom prst="rect">
            <a:avLst/>
          </a:prstGeom>
        </p:spPr>
      </p:pic>
      <p:sp>
        <p:nvSpPr>
          <p:cNvPr id="5" name="矩形 4"/>
          <p:cNvSpPr/>
          <p:nvPr/>
        </p:nvSpPr>
        <p:spPr>
          <a:xfrm>
            <a:off x="183356" y="6146554"/>
            <a:ext cx="6547413" cy="410882"/>
          </a:xfrm>
          <a:prstGeom prst="rect">
            <a:avLst/>
          </a:prstGeom>
        </p:spPr>
        <p:txBody>
          <a:bodyPr wrap="square">
            <a:spAutoFit/>
          </a:bodyPr>
          <a:lstStyle/>
          <a:p>
            <a:pPr>
              <a:lnSpc>
                <a:spcPct val="115000"/>
              </a:lnSpc>
              <a:spcAft>
                <a:spcPts val="1000"/>
              </a:spcAft>
            </a:pPr>
            <a:r>
              <a:rPr lang="zh-CN" altLang="zh-CN" b="1" dirty="0">
                <a:latin typeface="Cambria" panose="02040503050406030204" pitchFamily="18" charset="0"/>
                <a:ea typeface="宋体" panose="02010600030101010101" pitchFamily="2" charset="-122"/>
                <a:cs typeface="Times New Roman" panose="02020603050405020304" pitchFamily="18" charset="0"/>
              </a:rPr>
              <a:t>注：√表示该任务与成员相关，×表示该任务与成员不相关</a:t>
            </a:r>
            <a:endParaRPr lang="zh-CN" altLang="zh-CN" dirty="0">
              <a:latin typeface="Cambria" panose="020405030504060302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73805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3628551" cy="769441"/>
          </a:xfrm>
          <a:prstGeom prst="rect">
            <a:avLst/>
          </a:prstGeom>
          <a:noFill/>
        </p:spPr>
        <p:txBody>
          <a:bodyPr wrap="square">
            <a:spAutoFit/>
          </a:bodyPr>
          <a:lstStyle/>
          <a:p>
            <a:pPr>
              <a:defRPr/>
            </a:pPr>
            <a:r>
              <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人力资源计划</a:t>
            </a:r>
          </a:p>
        </p:txBody>
      </p:sp>
      <p:sp>
        <p:nvSpPr>
          <p:cNvPr id="13" name="文本框 3"/>
          <p:cNvSpPr txBox="1">
            <a:spLocks noChangeArrowheads="1"/>
          </p:cNvSpPr>
          <p:nvPr/>
        </p:nvSpPr>
        <p:spPr bwMode="auto">
          <a:xfrm>
            <a:off x="4873949" y="3347281"/>
            <a:ext cx="18698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7200" b="1" dirty="0">
                <a:solidFill>
                  <a:schemeClr val="bg1"/>
                </a:solidFill>
                <a:latin typeface="微软雅黑" panose="020B0503020204020204" pitchFamily="34" charset="-122"/>
                <a:ea typeface="微软雅黑" panose="020B0503020204020204" pitchFamily="34" charset="-122"/>
              </a:rPr>
              <a:t>2</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24375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人力资源计划</a:t>
            </a:r>
            <a:r>
              <a:rPr lang="en-US" altLang="zh-CN" sz="1600" dirty="0" smtClean="0">
                <a:solidFill>
                  <a:srgbClr val="365A96"/>
                </a:solidFill>
              </a:rPr>
              <a:t>[5]</a:t>
            </a:r>
            <a:endParaRPr lang="zh-CN" altLang="en-US" sz="3200" dirty="0"/>
          </a:p>
        </p:txBody>
      </p:sp>
      <p:sp>
        <p:nvSpPr>
          <p:cNvPr id="7" name="矩形 6"/>
          <p:cNvSpPr/>
          <p:nvPr/>
        </p:nvSpPr>
        <p:spPr>
          <a:xfrm>
            <a:off x="466131" y="2443098"/>
            <a:ext cx="709526" cy="2800767"/>
          </a:xfrm>
          <a:prstGeom prst="rect">
            <a:avLst/>
          </a:prstGeom>
        </p:spPr>
        <p:txBody>
          <a:bodyPr wrap="square">
            <a:spAutoFit/>
          </a:bodyPr>
          <a:lstStyle/>
          <a:p>
            <a:pPr algn="ctr"/>
            <a:r>
              <a:rPr lang="en-US" altLang="zh-CN" sz="4400" b="1" dirty="0"/>
              <a:t>OBS</a:t>
            </a:r>
            <a:r>
              <a:rPr lang="zh-CN" altLang="en-US" sz="4400" b="1" dirty="0"/>
              <a:t>图</a:t>
            </a:r>
            <a:endParaRPr lang="en-US" altLang="zh-CN"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05" y="652901"/>
            <a:ext cx="9548277" cy="6199592"/>
          </a:xfrm>
          <a:prstGeom prst="rect">
            <a:avLst/>
          </a:prstGeom>
          <a:ln>
            <a:solidFill>
              <a:schemeClr val="tx1"/>
            </a:solidFill>
          </a:ln>
        </p:spPr>
      </p:pic>
    </p:spTree>
    <p:extLst>
      <p:ext uri="{BB962C8B-B14F-4D97-AF65-F5344CB8AC3E}">
        <p14:creationId xmlns:p14="http://schemas.microsoft.com/office/powerpoint/2010/main" val="191396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人力资源计划</a:t>
            </a:r>
            <a:r>
              <a:rPr lang="en-US" altLang="zh-CN" sz="1600" dirty="0" smtClean="0">
                <a:solidFill>
                  <a:srgbClr val="365A96"/>
                </a:solidFill>
              </a:rPr>
              <a:t>[1</a:t>
            </a:r>
            <a:r>
              <a:rPr lang="en-US" altLang="zh-CN" sz="1600" dirty="0">
                <a:solidFill>
                  <a:srgbClr val="365A96"/>
                </a:solidFill>
              </a:rPr>
              <a:t>]</a:t>
            </a:r>
            <a:endParaRPr lang="zh-CN" altLang="en-US" sz="3200" dirty="0"/>
          </a:p>
        </p:txBody>
      </p:sp>
      <p:sp>
        <p:nvSpPr>
          <p:cNvPr id="5" name="矩形 4"/>
          <p:cNvSpPr/>
          <p:nvPr/>
        </p:nvSpPr>
        <p:spPr>
          <a:xfrm>
            <a:off x="132302" y="612560"/>
            <a:ext cx="3030071" cy="769441"/>
          </a:xfrm>
          <a:prstGeom prst="rect">
            <a:avLst/>
          </a:prstGeom>
        </p:spPr>
        <p:txBody>
          <a:bodyPr wrap="square">
            <a:spAutoFit/>
          </a:bodyPr>
          <a:lstStyle/>
          <a:p>
            <a:r>
              <a:rPr lang="zh-CN" altLang="en-US" sz="4400" b="1" dirty="0"/>
              <a:t>角色和职责</a:t>
            </a:r>
            <a:endParaRPr lang="en-US" altLang="zh-CN" dirty="0"/>
          </a:p>
        </p:txBody>
      </p:sp>
      <p:sp>
        <p:nvSpPr>
          <p:cNvPr id="6" name="矩形 5"/>
          <p:cNvSpPr/>
          <p:nvPr/>
        </p:nvSpPr>
        <p:spPr>
          <a:xfrm>
            <a:off x="467731" y="1247531"/>
            <a:ext cx="2156012" cy="5693866"/>
          </a:xfrm>
          <a:prstGeom prst="rect">
            <a:avLst/>
          </a:prstGeom>
        </p:spPr>
        <p:txBody>
          <a:bodyPr wrap="square">
            <a:spAutoFit/>
          </a:bodyPr>
          <a:lstStyle/>
          <a:p>
            <a:pPr algn="ctr"/>
            <a:r>
              <a:rPr lang="zh-CN" altLang="en-US" sz="2800" dirty="0"/>
              <a:t>项目经理</a:t>
            </a:r>
            <a:endParaRPr lang="en-US" altLang="zh-CN" sz="2800" dirty="0"/>
          </a:p>
          <a:p>
            <a:pPr algn="ctr"/>
            <a:r>
              <a:rPr lang="zh-CN" altLang="en-US" sz="2800" dirty="0"/>
              <a:t>任务审核员</a:t>
            </a:r>
            <a:endParaRPr lang="en-US" altLang="zh-CN" sz="2800" dirty="0"/>
          </a:p>
          <a:p>
            <a:pPr algn="ctr"/>
            <a:r>
              <a:rPr lang="zh-CN" altLang="en-US" sz="2800" dirty="0"/>
              <a:t>计划调整员</a:t>
            </a:r>
            <a:endParaRPr lang="en-US" altLang="zh-CN" sz="2800" dirty="0"/>
          </a:p>
          <a:p>
            <a:pPr algn="ctr"/>
            <a:r>
              <a:rPr lang="zh-CN" altLang="en-US" sz="2800" dirty="0"/>
              <a:t>文档编写员</a:t>
            </a:r>
            <a:endParaRPr lang="en-US" altLang="zh-CN" sz="2800" dirty="0"/>
          </a:p>
          <a:p>
            <a:pPr algn="ctr"/>
            <a:r>
              <a:rPr lang="zh-CN" altLang="en-US" sz="2800" dirty="0"/>
              <a:t>文档整合员</a:t>
            </a:r>
            <a:endParaRPr lang="en-US" altLang="zh-CN" sz="2800" dirty="0"/>
          </a:p>
          <a:p>
            <a:pPr algn="ctr"/>
            <a:r>
              <a:rPr lang="en-US" altLang="zh-CN" sz="2800" dirty="0"/>
              <a:t>PPT</a:t>
            </a:r>
            <a:r>
              <a:rPr lang="zh-CN" altLang="en-US" sz="2800" dirty="0"/>
              <a:t>编写员</a:t>
            </a:r>
            <a:endParaRPr lang="en-US" altLang="zh-CN" sz="2800" dirty="0"/>
          </a:p>
          <a:p>
            <a:pPr algn="ctr"/>
            <a:r>
              <a:rPr lang="zh-CN" altLang="en-US" sz="2800" dirty="0"/>
              <a:t>会议记录员</a:t>
            </a:r>
            <a:endParaRPr lang="en-US" altLang="zh-CN" sz="2800" dirty="0"/>
          </a:p>
          <a:p>
            <a:pPr algn="ctr"/>
            <a:r>
              <a:rPr lang="zh-CN" altLang="en-US" sz="2800" dirty="0"/>
              <a:t>录音记录员</a:t>
            </a:r>
            <a:endParaRPr lang="en-US" altLang="zh-CN" sz="2800" dirty="0"/>
          </a:p>
          <a:p>
            <a:pPr algn="ctr"/>
            <a:r>
              <a:rPr lang="zh-CN" altLang="en-US" sz="2800" dirty="0"/>
              <a:t>配置管理员</a:t>
            </a:r>
            <a:endParaRPr lang="en-US" altLang="zh-CN" sz="2800" dirty="0"/>
          </a:p>
          <a:p>
            <a:pPr algn="ctr"/>
            <a:r>
              <a:rPr lang="zh-CN" altLang="en-US" sz="2800" dirty="0"/>
              <a:t>网络管理员</a:t>
            </a:r>
            <a:endParaRPr lang="en-US" altLang="zh-CN" sz="2800" dirty="0"/>
          </a:p>
          <a:p>
            <a:pPr algn="ctr"/>
            <a:r>
              <a:rPr lang="zh-CN" altLang="en-US" sz="2800" dirty="0"/>
              <a:t>设备管理员</a:t>
            </a:r>
            <a:endParaRPr lang="en-US" altLang="zh-CN" sz="2800" dirty="0"/>
          </a:p>
          <a:p>
            <a:pPr algn="ctr"/>
            <a:r>
              <a:rPr lang="zh-CN" altLang="en-US" sz="2800" dirty="0"/>
              <a:t>原型设计员</a:t>
            </a:r>
            <a:endParaRPr lang="en-US" altLang="zh-CN" sz="2800" dirty="0"/>
          </a:p>
          <a:p>
            <a:pPr algn="ctr"/>
            <a:r>
              <a:rPr lang="zh-CN" altLang="en-US" sz="2800" dirty="0"/>
              <a:t>用户访谈员</a:t>
            </a:r>
            <a:endParaRPr lang="en-US" altLang="zh-CN" sz="2800" dirty="0"/>
          </a:p>
        </p:txBody>
      </p:sp>
      <p:pic>
        <p:nvPicPr>
          <p:cNvPr id="16" name="图片 15"/>
          <p:cNvPicPr>
            <a:picLocks noChangeAspect="1"/>
          </p:cNvPicPr>
          <p:nvPr/>
        </p:nvPicPr>
        <p:blipFill>
          <a:blip r:embed="rId3"/>
          <a:stretch>
            <a:fillRect/>
          </a:stretch>
        </p:blipFill>
        <p:spPr>
          <a:xfrm>
            <a:off x="2542019" y="1637135"/>
            <a:ext cx="9461711" cy="4615724"/>
          </a:xfrm>
          <a:prstGeom prst="rect">
            <a:avLst/>
          </a:prstGeom>
          <a:ln>
            <a:solidFill>
              <a:srgbClr val="000000"/>
            </a:solidFill>
          </a:ln>
        </p:spPr>
      </p:pic>
    </p:spTree>
    <p:extLst>
      <p:ext uri="{BB962C8B-B14F-4D97-AF65-F5344CB8AC3E}">
        <p14:creationId xmlns:p14="http://schemas.microsoft.com/office/powerpoint/2010/main" val="4181105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人力资源计划</a:t>
            </a:r>
            <a:r>
              <a:rPr lang="en-US" altLang="zh-CN" sz="1600" dirty="0" smtClean="0">
                <a:solidFill>
                  <a:srgbClr val="365A96"/>
                </a:solidFill>
              </a:rPr>
              <a:t>[1</a:t>
            </a:r>
            <a:r>
              <a:rPr lang="en-US" altLang="zh-CN" sz="1600" dirty="0">
                <a:solidFill>
                  <a:srgbClr val="365A96"/>
                </a:solidFill>
              </a:rPr>
              <a:t>]</a:t>
            </a:r>
            <a:endParaRPr lang="zh-CN" altLang="en-US" sz="3200" dirty="0"/>
          </a:p>
        </p:txBody>
      </p:sp>
      <p:pic>
        <p:nvPicPr>
          <p:cNvPr id="3" name="图片 2"/>
          <p:cNvPicPr>
            <a:picLocks noChangeAspect="1"/>
          </p:cNvPicPr>
          <p:nvPr/>
        </p:nvPicPr>
        <p:blipFill>
          <a:blip r:embed="rId3"/>
          <a:stretch>
            <a:fillRect/>
          </a:stretch>
        </p:blipFill>
        <p:spPr>
          <a:xfrm>
            <a:off x="1097643" y="1286126"/>
            <a:ext cx="10078982" cy="5557360"/>
          </a:xfrm>
          <a:prstGeom prst="rect">
            <a:avLst/>
          </a:prstGeom>
          <a:ln>
            <a:solidFill>
              <a:srgbClr val="000000"/>
            </a:solidFill>
          </a:ln>
        </p:spPr>
      </p:pic>
      <p:sp>
        <p:nvSpPr>
          <p:cNvPr id="8" name="矩形 7"/>
          <p:cNvSpPr/>
          <p:nvPr/>
        </p:nvSpPr>
        <p:spPr>
          <a:xfrm>
            <a:off x="132302" y="612560"/>
            <a:ext cx="3030071" cy="769441"/>
          </a:xfrm>
          <a:prstGeom prst="rect">
            <a:avLst/>
          </a:prstGeom>
        </p:spPr>
        <p:txBody>
          <a:bodyPr wrap="square">
            <a:spAutoFit/>
          </a:bodyPr>
          <a:lstStyle/>
          <a:p>
            <a:r>
              <a:rPr lang="zh-CN" altLang="en-US" sz="4400" b="1" dirty="0"/>
              <a:t>角色和职责</a:t>
            </a:r>
            <a:endParaRPr lang="en-US" altLang="zh-CN" dirty="0"/>
          </a:p>
        </p:txBody>
      </p:sp>
    </p:spTree>
    <p:extLst>
      <p:ext uri="{BB962C8B-B14F-4D97-AF65-F5344CB8AC3E}">
        <p14:creationId xmlns:p14="http://schemas.microsoft.com/office/powerpoint/2010/main" val="30383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人力资源计划</a:t>
            </a:r>
            <a:r>
              <a:rPr lang="en-US" altLang="zh-CN" sz="1600" dirty="0" smtClean="0">
                <a:solidFill>
                  <a:srgbClr val="365A96"/>
                </a:solidFill>
              </a:rPr>
              <a:t>[1</a:t>
            </a:r>
            <a:r>
              <a:rPr lang="en-US" altLang="zh-CN" sz="1600" dirty="0">
                <a:solidFill>
                  <a:srgbClr val="365A96"/>
                </a:solidFill>
              </a:rPr>
              <a:t>]</a:t>
            </a:r>
            <a:endParaRPr lang="zh-CN" altLang="en-US" sz="3200" dirty="0"/>
          </a:p>
        </p:txBody>
      </p:sp>
      <p:pic>
        <p:nvPicPr>
          <p:cNvPr id="4" name="图片 3"/>
          <p:cNvPicPr>
            <a:picLocks noChangeAspect="1"/>
          </p:cNvPicPr>
          <p:nvPr/>
        </p:nvPicPr>
        <p:blipFill>
          <a:blip r:embed="rId3"/>
          <a:stretch>
            <a:fillRect/>
          </a:stretch>
        </p:blipFill>
        <p:spPr>
          <a:xfrm>
            <a:off x="2015745" y="680098"/>
            <a:ext cx="8320032" cy="6119846"/>
          </a:xfrm>
          <a:prstGeom prst="rect">
            <a:avLst/>
          </a:prstGeom>
          <a:ln>
            <a:solidFill>
              <a:srgbClr val="000000"/>
            </a:solidFill>
          </a:ln>
        </p:spPr>
      </p:pic>
      <p:sp>
        <p:nvSpPr>
          <p:cNvPr id="5" name="矩形 4"/>
          <p:cNvSpPr/>
          <p:nvPr/>
        </p:nvSpPr>
        <p:spPr>
          <a:xfrm>
            <a:off x="553217" y="1628560"/>
            <a:ext cx="1028841" cy="3785652"/>
          </a:xfrm>
          <a:prstGeom prst="rect">
            <a:avLst/>
          </a:prstGeom>
        </p:spPr>
        <p:txBody>
          <a:bodyPr wrap="square">
            <a:spAutoFit/>
          </a:bodyPr>
          <a:lstStyle/>
          <a:p>
            <a:r>
              <a:rPr lang="zh-CN" altLang="en-US" sz="4800" b="1" dirty="0"/>
              <a:t>角色和职责</a:t>
            </a:r>
            <a:endParaRPr lang="en-US" altLang="zh-CN" sz="2000" dirty="0"/>
          </a:p>
        </p:txBody>
      </p:sp>
    </p:spTree>
    <p:extLst>
      <p:ext uri="{BB962C8B-B14F-4D97-AF65-F5344CB8AC3E}">
        <p14:creationId xmlns:p14="http://schemas.microsoft.com/office/powerpoint/2010/main" val="88624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4212392" cy="769441"/>
          </a:xfrm>
          <a:prstGeom prst="rect">
            <a:avLst/>
          </a:prstGeom>
          <a:noFill/>
        </p:spPr>
        <p:txBody>
          <a:bodyPr wrap="square">
            <a:spAutoFit/>
          </a:bodyPr>
          <a:lstStyle/>
          <a:p>
            <a:pPr>
              <a:defRPr/>
            </a:pPr>
            <a:r>
              <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干系人管理计划</a:t>
            </a:r>
          </a:p>
        </p:txBody>
      </p:sp>
      <p:sp>
        <p:nvSpPr>
          <p:cNvPr id="13" name="文本框 3"/>
          <p:cNvSpPr txBox="1">
            <a:spLocks noChangeArrowheads="1"/>
          </p:cNvSpPr>
          <p:nvPr/>
        </p:nvSpPr>
        <p:spPr bwMode="auto">
          <a:xfrm>
            <a:off x="4873949" y="3347281"/>
            <a:ext cx="18698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7200" b="1" dirty="0">
                <a:solidFill>
                  <a:schemeClr val="bg1"/>
                </a:solidFill>
                <a:latin typeface="微软雅黑" panose="020B0503020204020204" pitchFamily="34" charset="-122"/>
                <a:ea typeface="微软雅黑" panose="020B0503020204020204" pitchFamily="34" charset="-122"/>
              </a:rPr>
              <a:t>3</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20405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224713" y="3564402"/>
            <a:ext cx="4967287" cy="769441"/>
          </a:xfrm>
          <a:prstGeom prst="rect">
            <a:avLst/>
          </a:prstGeom>
          <a:noFill/>
        </p:spPr>
        <p:txBody>
          <a:bodyPr>
            <a:spAutoFit/>
          </a:bodyPr>
          <a:lstStyle/>
          <a:p>
            <a:pPr eaLnBrk="1" fontAlgn="auto" hangingPunct="1">
              <a:spcBef>
                <a:spcPts val="0"/>
              </a:spcBef>
              <a:spcAft>
                <a:spcPts val="0"/>
              </a:spcAft>
              <a:defRPr/>
            </a:pPr>
            <a:r>
              <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项目章程</a:t>
            </a:r>
          </a:p>
        </p:txBody>
      </p:sp>
      <p:sp>
        <p:nvSpPr>
          <p:cNvPr id="13" name="文本框 3"/>
          <p:cNvSpPr txBox="1">
            <a:spLocks noChangeArrowheads="1"/>
          </p:cNvSpPr>
          <p:nvPr/>
        </p:nvSpPr>
        <p:spPr bwMode="auto">
          <a:xfrm>
            <a:off x="4850222" y="3225848"/>
            <a:ext cx="186980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8800" b="1" dirty="0">
                <a:solidFill>
                  <a:schemeClr val="bg1"/>
                </a:solidFill>
                <a:latin typeface="微软雅黑" panose="020B0503020204020204" pitchFamily="34" charset="-122"/>
                <a:ea typeface="微软雅黑" panose="020B0503020204020204" pitchFamily="34" charset="-122"/>
              </a:rPr>
              <a:t>01</a:t>
            </a:r>
            <a:endParaRPr lang="zh-CN" altLang="en-US" sz="8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96798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干系人管理计划</a:t>
            </a:r>
            <a:r>
              <a:rPr lang="en-US" altLang="zh-CN" sz="1600" dirty="0" smtClean="0">
                <a:solidFill>
                  <a:srgbClr val="365A96"/>
                </a:solidFill>
              </a:rPr>
              <a:t>[1</a:t>
            </a:r>
            <a:r>
              <a:rPr lang="en-US" altLang="zh-CN" sz="1600" dirty="0">
                <a:solidFill>
                  <a:srgbClr val="365A96"/>
                </a:solidFill>
              </a:rPr>
              <a:t>]</a:t>
            </a:r>
            <a:endParaRPr lang="zh-CN" altLang="en-US" sz="3200" dirty="0"/>
          </a:p>
        </p:txBody>
      </p:sp>
      <p:sp>
        <p:nvSpPr>
          <p:cNvPr id="3" name="文本框 2"/>
          <p:cNvSpPr txBox="1"/>
          <p:nvPr/>
        </p:nvSpPr>
        <p:spPr>
          <a:xfrm>
            <a:off x="30702" y="667658"/>
            <a:ext cx="3057247" cy="584775"/>
          </a:xfrm>
          <a:prstGeom prst="rect">
            <a:avLst/>
          </a:prstGeom>
          <a:noFill/>
        </p:spPr>
        <p:txBody>
          <a:bodyPr wrap="none" rtlCol="0">
            <a:spAutoFit/>
          </a:bodyPr>
          <a:lstStyle/>
          <a:p>
            <a:r>
              <a:rPr lang="zh-CN" altLang="en-US" sz="3200" b="1" dirty="0"/>
              <a:t>项目干系人分析</a:t>
            </a:r>
          </a:p>
        </p:txBody>
      </p:sp>
      <p:sp>
        <p:nvSpPr>
          <p:cNvPr id="4" name="矩形 3"/>
          <p:cNvSpPr/>
          <p:nvPr/>
        </p:nvSpPr>
        <p:spPr>
          <a:xfrm>
            <a:off x="1001485" y="1340764"/>
            <a:ext cx="11698515" cy="1301895"/>
          </a:xfrm>
          <a:prstGeom prst="rect">
            <a:avLst/>
          </a:prstGeom>
        </p:spPr>
        <p:txBody>
          <a:bodyPr wrap="square">
            <a:spAutoFit/>
          </a:bodyPr>
          <a:lstStyle/>
          <a:p>
            <a:pPr indent="266700">
              <a:lnSpc>
                <a:spcPct val="115000"/>
              </a:lnSpc>
              <a:spcAft>
                <a:spcPts val="600"/>
              </a:spcAft>
            </a:pPr>
            <a:r>
              <a:rPr lang="zh-CN" altLang="zh-CN" sz="3200" dirty="0">
                <a:latin typeface="Cambria" panose="02040503050406030204" pitchFamily="18" charset="0"/>
                <a:ea typeface="等线" panose="02010600030101010101" pitchFamily="2" charset="-122"/>
                <a:cs typeface="Times New Roman" panose="02020603050405020304" pitchFamily="18" charset="0"/>
              </a:rPr>
              <a:t>项目组织内部与外部人员涉及重点关系的干系人如下：</a:t>
            </a:r>
            <a:endParaRPr lang="zh-CN" altLang="zh-CN" sz="3200" dirty="0">
              <a:latin typeface="Cambria" panose="02040503050406030204" pitchFamily="18" charset="0"/>
              <a:ea typeface="宋体" panose="02010600030101010101" pitchFamily="2" charset="-122"/>
              <a:cs typeface="Times New Roman" panose="02020603050405020304" pitchFamily="18" charset="0"/>
            </a:endParaRPr>
          </a:p>
          <a:p>
            <a:pPr marL="342900" lvl="0" indent="-342900">
              <a:lnSpc>
                <a:spcPct val="115000"/>
              </a:lnSpc>
              <a:spcAft>
                <a:spcPts val="600"/>
              </a:spcAft>
              <a:buFont typeface="+mj-lt"/>
              <a:buAutoNum type="arabicPeriod"/>
            </a:pPr>
            <a:r>
              <a:rPr lang="zh-CN" altLang="zh-CN" sz="3200" b="1" dirty="0">
                <a:latin typeface="Cambria" panose="02040503050406030204" pitchFamily="18" charset="0"/>
                <a:ea typeface="等线" panose="02010600030101010101" pitchFamily="2" charset="-122"/>
                <a:cs typeface="Times New Roman" panose="02020603050405020304" pitchFamily="18" charset="0"/>
              </a:rPr>
              <a:t>客户</a:t>
            </a:r>
            <a:r>
              <a:rPr lang="en-US" altLang="zh-CN" sz="3200" b="1" dirty="0">
                <a:latin typeface="Cambria" panose="02040503050406030204" pitchFamily="18" charset="0"/>
                <a:ea typeface="等线" panose="02010600030101010101" pitchFamily="2" charset="-122"/>
                <a:cs typeface="Times New Roman" panose="02020603050405020304" pitchFamily="18" charset="0"/>
              </a:rPr>
              <a:t>2.</a:t>
            </a:r>
            <a:r>
              <a:rPr lang="zh-CN" altLang="zh-CN" sz="3200" b="1" dirty="0">
                <a:latin typeface="Cambria" panose="02040503050406030204" pitchFamily="18" charset="0"/>
                <a:ea typeface="等线" panose="02010600030101010101" pitchFamily="2" charset="-122"/>
                <a:cs typeface="Times New Roman" panose="02020603050405020304" pitchFamily="18" charset="0"/>
              </a:rPr>
              <a:t>用户</a:t>
            </a:r>
            <a:r>
              <a:rPr lang="en-US" altLang="zh-CN" sz="3200" b="1" dirty="0">
                <a:latin typeface="Cambria" panose="02040503050406030204" pitchFamily="18" charset="0"/>
                <a:ea typeface="等线" panose="02010600030101010101" pitchFamily="2" charset="-122"/>
                <a:cs typeface="Times New Roman" panose="02020603050405020304" pitchFamily="18" charset="0"/>
              </a:rPr>
              <a:t>3.</a:t>
            </a:r>
            <a:r>
              <a:rPr lang="zh-CN" altLang="zh-CN" sz="3200" b="1" dirty="0">
                <a:latin typeface="Cambria" panose="02040503050406030204" pitchFamily="18" charset="0"/>
                <a:ea typeface="等线" panose="02010600030101010101" pitchFamily="2" charset="-122"/>
                <a:cs typeface="Times New Roman" panose="02020603050405020304" pitchFamily="18" charset="0"/>
              </a:rPr>
              <a:t>项目经理</a:t>
            </a:r>
            <a:r>
              <a:rPr lang="en-US" altLang="zh-CN" sz="3200" b="1" dirty="0">
                <a:latin typeface="Cambria" panose="02040503050406030204" pitchFamily="18" charset="0"/>
                <a:ea typeface="等线" panose="02010600030101010101" pitchFamily="2" charset="-122"/>
                <a:cs typeface="Times New Roman" panose="02020603050405020304" pitchFamily="18" charset="0"/>
              </a:rPr>
              <a:t>4.</a:t>
            </a:r>
            <a:r>
              <a:rPr lang="zh-CN" altLang="zh-CN" sz="3200" b="1" dirty="0">
                <a:latin typeface="Cambria" panose="02040503050406030204" pitchFamily="18" charset="0"/>
                <a:ea typeface="等线" panose="02010600030101010101" pitchFamily="2" charset="-122"/>
                <a:cs typeface="Times New Roman" panose="02020603050405020304" pitchFamily="18" charset="0"/>
              </a:rPr>
              <a:t>项目组成员</a:t>
            </a:r>
            <a:r>
              <a:rPr lang="en-US" altLang="zh-CN" sz="3200" b="1" dirty="0">
                <a:latin typeface="Cambria" panose="02040503050406030204" pitchFamily="18" charset="0"/>
                <a:ea typeface="等线" panose="02010600030101010101" pitchFamily="2" charset="-122"/>
                <a:cs typeface="Times New Roman" panose="02020603050405020304" pitchFamily="18" charset="0"/>
              </a:rPr>
              <a:t>5.</a:t>
            </a:r>
            <a:r>
              <a:rPr lang="zh-CN" altLang="zh-CN" sz="3200" b="1" dirty="0">
                <a:latin typeface="Cambria" panose="02040503050406030204" pitchFamily="18" charset="0"/>
                <a:ea typeface="等线" panose="02010600030101010101" pitchFamily="2" charset="-122"/>
                <a:cs typeface="Times New Roman" panose="02020603050405020304" pitchFamily="18" charset="0"/>
              </a:rPr>
              <a:t>主要项目发起人</a:t>
            </a:r>
            <a:endParaRPr lang="zh-CN" altLang="zh-CN" sz="3200" b="1" dirty="0">
              <a:latin typeface="Cambria" panose="02040503050406030204" pitchFamily="18" charset="0"/>
              <a:ea typeface="宋体" panose="02010600030101010101" pitchFamily="2" charset="-122"/>
              <a:cs typeface="Times New Roman" panose="02020603050405020304" pitchFamily="18" charset="0"/>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63" y="2572848"/>
            <a:ext cx="12108872" cy="3623126"/>
          </a:xfrm>
          <a:prstGeom prst="rect">
            <a:avLst/>
          </a:prstGeom>
        </p:spPr>
      </p:pic>
    </p:spTree>
    <p:extLst>
      <p:ext uri="{BB962C8B-B14F-4D97-AF65-F5344CB8AC3E}">
        <p14:creationId xmlns:p14="http://schemas.microsoft.com/office/powerpoint/2010/main" val="1998617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干系人管理计划</a:t>
            </a:r>
            <a:r>
              <a:rPr lang="en-US" altLang="zh-CN" sz="1600" dirty="0" smtClean="0">
                <a:solidFill>
                  <a:srgbClr val="365A96"/>
                </a:solidFill>
              </a:rPr>
              <a:t>[1</a:t>
            </a:r>
            <a:r>
              <a:rPr lang="en-US" altLang="zh-CN" sz="1600" dirty="0">
                <a:solidFill>
                  <a:srgbClr val="365A96"/>
                </a:solidFill>
              </a:rPr>
              <a:t>]</a:t>
            </a:r>
            <a:endParaRPr lang="zh-CN" altLang="en-US" sz="3200" dirty="0"/>
          </a:p>
        </p:txBody>
      </p:sp>
      <p:sp>
        <p:nvSpPr>
          <p:cNvPr id="3" name="文本框 2"/>
          <p:cNvSpPr txBox="1"/>
          <p:nvPr/>
        </p:nvSpPr>
        <p:spPr>
          <a:xfrm>
            <a:off x="30702" y="667658"/>
            <a:ext cx="3057247" cy="584775"/>
          </a:xfrm>
          <a:prstGeom prst="rect">
            <a:avLst/>
          </a:prstGeom>
          <a:noFill/>
        </p:spPr>
        <p:txBody>
          <a:bodyPr wrap="none" rtlCol="0">
            <a:spAutoFit/>
          </a:bodyPr>
          <a:lstStyle/>
          <a:p>
            <a:r>
              <a:rPr lang="zh-CN" altLang="en-US" sz="3200" b="1" dirty="0"/>
              <a:t>项目干系人管理</a:t>
            </a:r>
          </a:p>
        </p:txBody>
      </p:sp>
      <p:pic>
        <p:nvPicPr>
          <p:cNvPr id="4" name="图片 3"/>
          <p:cNvPicPr>
            <a:picLocks noChangeAspect="1"/>
          </p:cNvPicPr>
          <p:nvPr/>
        </p:nvPicPr>
        <p:blipFill>
          <a:blip r:embed="rId3"/>
          <a:stretch>
            <a:fillRect/>
          </a:stretch>
        </p:blipFill>
        <p:spPr>
          <a:xfrm>
            <a:off x="1843619" y="1307531"/>
            <a:ext cx="8504762" cy="5200000"/>
          </a:xfrm>
          <a:prstGeom prst="rect">
            <a:avLst/>
          </a:prstGeom>
        </p:spPr>
      </p:pic>
    </p:spTree>
    <p:extLst>
      <p:ext uri="{BB962C8B-B14F-4D97-AF65-F5344CB8AC3E}">
        <p14:creationId xmlns:p14="http://schemas.microsoft.com/office/powerpoint/2010/main" val="386845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干系人管理计划</a:t>
            </a:r>
            <a:r>
              <a:rPr lang="en-US" altLang="zh-CN" sz="1600" dirty="0" smtClean="0">
                <a:solidFill>
                  <a:srgbClr val="365A96"/>
                </a:solidFill>
              </a:rPr>
              <a:t>[1</a:t>
            </a:r>
            <a:r>
              <a:rPr lang="en-US" altLang="zh-CN" sz="1600" dirty="0">
                <a:solidFill>
                  <a:srgbClr val="365A96"/>
                </a:solidFill>
              </a:rPr>
              <a:t>]</a:t>
            </a:r>
            <a:endParaRPr lang="zh-CN" altLang="en-US" sz="3200" dirty="0"/>
          </a:p>
        </p:txBody>
      </p:sp>
      <p:sp>
        <p:nvSpPr>
          <p:cNvPr id="3" name="文本框 2"/>
          <p:cNvSpPr txBox="1"/>
          <p:nvPr/>
        </p:nvSpPr>
        <p:spPr>
          <a:xfrm>
            <a:off x="30702" y="667658"/>
            <a:ext cx="2236510" cy="584775"/>
          </a:xfrm>
          <a:prstGeom prst="rect">
            <a:avLst/>
          </a:prstGeom>
          <a:noFill/>
        </p:spPr>
        <p:txBody>
          <a:bodyPr wrap="none" rtlCol="0">
            <a:spAutoFit/>
          </a:bodyPr>
          <a:lstStyle/>
          <a:p>
            <a:r>
              <a:rPr lang="zh-CN" altLang="en-US" sz="3200" b="1" dirty="0"/>
              <a:t>识别干系人</a:t>
            </a:r>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4198" t="2669" r="5968" b="4878"/>
          <a:stretch/>
        </p:blipFill>
        <p:spPr>
          <a:xfrm>
            <a:off x="2773680" y="672700"/>
            <a:ext cx="8549640" cy="6170060"/>
          </a:xfrm>
          <a:prstGeom prst="rect">
            <a:avLst/>
          </a:prstGeom>
        </p:spPr>
      </p:pic>
    </p:spTree>
    <p:extLst>
      <p:ext uri="{BB962C8B-B14F-4D97-AF65-F5344CB8AC3E}">
        <p14:creationId xmlns:p14="http://schemas.microsoft.com/office/powerpoint/2010/main" val="92715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3628551" cy="769441"/>
          </a:xfrm>
          <a:prstGeom prst="rect">
            <a:avLst/>
          </a:prstGeom>
          <a:noFill/>
        </p:spPr>
        <p:txBody>
          <a:bodyPr wrap="square">
            <a:spAutoFit/>
          </a:bodyPr>
          <a:lstStyle/>
          <a:p>
            <a:pPr>
              <a:defRPr/>
            </a:pPr>
            <a:r>
              <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沟通管理计划</a:t>
            </a:r>
          </a:p>
        </p:txBody>
      </p:sp>
      <p:sp>
        <p:nvSpPr>
          <p:cNvPr id="13" name="文本框 3"/>
          <p:cNvSpPr txBox="1">
            <a:spLocks noChangeArrowheads="1"/>
          </p:cNvSpPr>
          <p:nvPr/>
        </p:nvSpPr>
        <p:spPr bwMode="auto">
          <a:xfrm>
            <a:off x="4873949" y="3347281"/>
            <a:ext cx="18698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7200" b="1" dirty="0">
                <a:solidFill>
                  <a:schemeClr val="bg1"/>
                </a:solidFill>
                <a:latin typeface="微软雅黑" panose="020B0503020204020204" pitchFamily="34" charset="-122"/>
                <a:ea typeface="微软雅黑" panose="020B0503020204020204" pitchFamily="34" charset="-122"/>
              </a:rPr>
              <a:t>4</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67026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沟通管理计划</a:t>
            </a:r>
            <a:r>
              <a:rPr lang="en-US" altLang="zh-CN" sz="1600" dirty="0" smtClean="0">
                <a:solidFill>
                  <a:srgbClr val="365A96"/>
                </a:solidFill>
              </a:rPr>
              <a:t>[1</a:t>
            </a:r>
            <a:r>
              <a:rPr lang="en-US" altLang="zh-CN" sz="1600" dirty="0">
                <a:solidFill>
                  <a:srgbClr val="365A96"/>
                </a:solidFill>
              </a:rPr>
              <a:t>]</a:t>
            </a:r>
            <a:endParaRPr lang="zh-CN" altLang="en-US" sz="3200" dirty="0"/>
          </a:p>
        </p:txBody>
      </p:sp>
      <p:sp>
        <p:nvSpPr>
          <p:cNvPr id="3" name="矩形 2"/>
          <p:cNvSpPr/>
          <p:nvPr/>
        </p:nvSpPr>
        <p:spPr>
          <a:xfrm>
            <a:off x="-428726" y="704421"/>
            <a:ext cx="5160387" cy="584775"/>
          </a:xfrm>
          <a:prstGeom prst="rect">
            <a:avLst/>
          </a:prstGeom>
        </p:spPr>
        <p:txBody>
          <a:bodyPr wrap="none">
            <a:spAutoFit/>
          </a:bodyPr>
          <a:lstStyle/>
          <a:p>
            <a:pPr lvl="1" fontAlgn="base">
              <a:spcBef>
                <a:spcPts val="600"/>
              </a:spcBef>
              <a:spcAft>
                <a:spcPts val="600"/>
              </a:spcAft>
            </a:pPr>
            <a:r>
              <a:rPr lang="zh-CN" altLang="zh-CN" sz="3200" b="1" kern="0" cap="all" dirty="0">
                <a:effectLst>
                  <a:glow>
                    <a:srgbClr val="000000"/>
                  </a:glow>
                  <a:outerShdw sx="0" sy="0">
                    <a:srgbClr val="000000"/>
                  </a:outerShdw>
                  <a:reflection stA="0" endPos="0" fadeDir="0" sx="0" sy="0"/>
                </a:effectLst>
                <a:latin typeface="Cambria" panose="02040503050406030204" pitchFamily="18" charset="0"/>
                <a:ea typeface="微软雅黑" panose="020B0503020204020204" pitchFamily="34" charset="-122"/>
                <a:cs typeface="Arial" panose="020B0604020202020204" pitchFamily="34" charset="0"/>
              </a:rPr>
              <a:t>开发者与客户的沟通计划</a:t>
            </a:r>
            <a:endParaRPr lang="zh-CN" altLang="zh-CN" sz="3200" b="1" u="none" strike="noStrike" kern="0" cap="all" spc="0" dirty="0">
              <a:ln>
                <a:noFill/>
              </a:ln>
              <a:effectLst>
                <a:glow>
                  <a:srgbClr val="000000"/>
                </a:glow>
                <a:outerShdw sx="0" sy="0">
                  <a:srgbClr val="000000"/>
                </a:outerShdw>
                <a:reflection stA="0" endPos="0" fadeDir="0" sx="0" sy="0"/>
              </a:effectLst>
              <a:latin typeface="Cambria" panose="02040503050406030204" pitchFamily="18" charset="0"/>
              <a:ea typeface="微软雅黑" panose="020B0503020204020204" pitchFamily="34" charset="-122"/>
              <a:cs typeface="Arial" panose="020B0604020202020204" pitchFamily="34" charset="0"/>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02" y="1385699"/>
            <a:ext cx="12161298" cy="5258941"/>
          </a:xfrm>
          <a:prstGeom prst="rect">
            <a:avLst/>
          </a:prstGeom>
        </p:spPr>
      </p:pic>
    </p:spTree>
    <p:extLst>
      <p:ext uri="{BB962C8B-B14F-4D97-AF65-F5344CB8AC3E}">
        <p14:creationId xmlns:p14="http://schemas.microsoft.com/office/powerpoint/2010/main" val="3448116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沟通管理计划</a:t>
            </a:r>
            <a:r>
              <a:rPr lang="en-US" altLang="zh-CN" sz="1600" dirty="0" smtClean="0">
                <a:solidFill>
                  <a:srgbClr val="365A96"/>
                </a:solidFill>
              </a:rPr>
              <a:t>[1</a:t>
            </a:r>
            <a:r>
              <a:rPr lang="en-US" altLang="zh-CN" sz="1600" dirty="0">
                <a:solidFill>
                  <a:srgbClr val="365A96"/>
                </a:solidFill>
              </a:rPr>
              <a:t>]</a:t>
            </a:r>
            <a:endParaRPr lang="zh-CN" altLang="en-US" sz="3200" dirty="0"/>
          </a:p>
        </p:txBody>
      </p:sp>
      <p:sp>
        <p:nvSpPr>
          <p:cNvPr id="3" name="矩形 2"/>
          <p:cNvSpPr/>
          <p:nvPr/>
        </p:nvSpPr>
        <p:spPr>
          <a:xfrm>
            <a:off x="-462546" y="648027"/>
            <a:ext cx="4339650" cy="584775"/>
          </a:xfrm>
          <a:prstGeom prst="rect">
            <a:avLst/>
          </a:prstGeom>
        </p:spPr>
        <p:txBody>
          <a:bodyPr wrap="none">
            <a:spAutoFit/>
          </a:bodyPr>
          <a:lstStyle/>
          <a:p>
            <a:pPr lvl="1" fontAlgn="base">
              <a:spcBef>
                <a:spcPts val="600"/>
              </a:spcBef>
              <a:spcAft>
                <a:spcPts val="600"/>
              </a:spcAft>
            </a:pPr>
            <a:r>
              <a:rPr lang="zh-CN" altLang="zh-CN" sz="3200" b="1" kern="0" cap="all" dirty="0">
                <a:effectLst>
                  <a:glow>
                    <a:srgbClr val="000000"/>
                  </a:glow>
                  <a:outerShdw sx="0" sy="0">
                    <a:srgbClr val="000000"/>
                  </a:outerShdw>
                  <a:reflection stA="0" endPos="0" fadeDir="0" sx="0" sy="0"/>
                </a:effectLst>
                <a:latin typeface="Cambria" panose="02040503050406030204" pitchFamily="18" charset="0"/>
                <a:ea typeface="微软雅黑" panose="020B0503020204020204" pitchFamily="34" charset="-122"/>
                <a:cs typeface="Arial" panose="020B0604020202020204" pitchFamily="34" charset="0"/>
              </a:rPr>
              <a:t>开发者内部沟通计划</a:t>
            </a:r>
            <a:endParaRPr lang="zh-CN" altLang="zh-CN" sz="3200" b="1" u="none" strike="noStrike" kern="0" cap="all" spc="0" dirty="0">
              <a:ln>
                <a:noFill/>
              </a:ln>
              <a:effectLst>
                <a:glow>
                  <a:srgbClr val="000000"/>
                </a:glow>
                <a:outerShdw sx="0" sy="0">
                  <a:srgbClr val="000000"/>
                </a:outerShdw>
                <a:reflection stA="0" endPos="0" fadeDir="0" sx="0" sy="0"/>
              </a:effectLst>
              <a:latin typeface="Cambria" panose="02040503050406030204" pitchFamily="18" charset="0"/>
              <a:ea typeface="微软雅黑" panose="020B0503020204020204" pitchFamily="34" charset="-122"/>
              <a:cs typeface="Arial" panose="020B0604020202020204" pitchFamily="34" charset="0"/>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3960" y="1177277"/>
            <a:ext cx="9784080" cy="5680723"/>
          </a:xfrm>
          <a:prstGeom prst="rect">
            <a:avLst/>
          </a:prstGeom>
        </p:spPr>
      </p:pic>
    </p:spTree>
    <p:extLst>
      <p:ext uri="{BB962C8B-B14F-4D97-AF65-F5344CB8AC3E}">
        <p14:creationId xmlns:p14="http://schemas.microsoft.com/office/powerpoint/2010/main" val="104857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3628551" cy="769441"/>
          </a:xfrm>
          <a:prstGeom prst="rect">
            <a:avLst/>
          </a:prstGeom>
          <a:noFill/>
        </p:spPr>
        <p:txBody>
          <a:bodyPr wrap="square">
            <a:spAutoFit/>
          </a:bodyPr>
          <a:lstStyle/>
          <a:p>
            <a:pPr>
              <a:defRPr/>
            </a:pPr>
            <a:r>
              <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时间管理计划</a:t>
            </a:r>
          </a:p>
        </p:txBody>
      </p:sp>
      <p:sp>
        <p:nvSpPr>
          <p:cNvPr id="13" name="文本框 3"/>
          <p:cNvSpPr txBox="1">
            <a:spLocks noChangeArrowheads="1"/>
          </p:cNvSpPr>
          <p:nvPr/>
        </p:nvSpPr>
        <p:spPr bwMode="auto">
          <a:xfrm>
            <a:off x="4873949" y="3347281"/>
            <a:ext cx="18698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7200" b="1" dirty="0">
                <a:solidFill>
                  <a:schemeClr val="bg1"/>
                </a:solidFill>
                <a:latin typeface="微软雅黑" panose="020B0503020204020204" pitchFamily="34" charset="-122"/>
                <a:ea typeface="微软雅黑" panose="020B0503020204020204" pitchFamily="34" charset="-122"/>
              </a:rPr>
              <a:t>5</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91801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smtClean="0"/>
              <a:t>WBS</a:t>
            </a:r>
            <a:r>
              <a:rPr lang="en-US" altLang="zh-CN" sz="1600" dirty="0" smtClean="0"/>
              <a:t>[6]</a:t>
            </a:r>
            <a:endParaRPr lang="zh-CN" altLang="en-US" sz="1600"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06495"/>
            <a:ext cx="12192000" cy="3845010"/>
          </a:xfrm>
          <a:prstGeom prst="rect">
            <a:avLst/>
          </a:prstGeom>
        </p:spPr>
      </p:pic>
      <p:sp>
        <p:nvSpPr>
          <p:cNvPr id="7" name="文本框 6"/>
          <p:cNvSpPr txBox="1"/>
          <p:nvPr/>
        </p:nvSpPr>
        <p:spPr>
          <a:xfrm>
            <a:off x="30702" y="767140"/>
            <a:ext cx="1553630" cy="584775"/>
          </a:xfrm>
          <a:prstGeom prst="rect">
            <a:avLst/>
          </a:prstGeom>
          <a:noFill/>
        </p:spPr>
        <p:txBody>
          <a:bodyPr wrap="none" rtlCol="0">
            <a:spAutoFit/>
          </a:bodyPr>
          <a:lstStyle/>
          <a:p>
            <a:r>
              <a:rPr lang="zh-CN" altLang="en-US" sz="3200" b="1" dirty="0"/>
              <a:t>总</a:t>
            </a:r>
            <a:r>
              <a:rPr lang="en-US" altLang="zh-CN" sz="3200" b="1" dirty="0"/>
              <a:t>WBS</a:t>
            </a:r>
            <a:endParaRPr lang="zh-CN" altLang="en-US" sz="3200" b="1" dirty="0"/>
          </a:p>
        </p:txBody>
      </p:sp>
    </p:spTree>
    <p:extLst>
      <p:ext uri="{BB962C8B-B14F-4D97-AF65-F5344CB8AC3E}">
        <p14:creationId xmlns:p14="http://schemas.microsoft.com/office/powerpoint/2010/main" val="1363369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smtClean="0"/>
              <a:t>WBS</a:t>
            </a:r>
            <a:r>
              <a:rPr lang="en-US" altLang="zh-CN" sz="1600" dirty="0" smtClean="0">
                <a:solidFill>
                  <a:srgbClr val="365A96"/>
                </a:solidFill>
              </a:rPr>
              <a:t>[6]</a:t>
            </a:r>
            <a:endParaRPr lang="zh-CN" altLang="en-US" sz="3200"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0920" y="1351915"/>
            <a:ext cx="9305382" cy="5354494"/>
          </a:xfrm>
          <a:prstGeom prst="rect">
            <a:avLst/>
          </a:prstGeom>
        </p:spPr>
      </p:pic>
      <p:sp>
        <p:nvSpPr>
          <p:cNvPr id="4" name="文本框 3"/>
          <p:cNvSpPr txBox="1"/>
          <p:nvPr/>
        </p:nvSpPr>
        <p:spPr>
          <a:xfrm>
            <a:off x="132302" y="716761"/>
            <a:ext cx="1826141" cy="584775"/>
          </a:xfrm>
          <a:prstGeom prst="rect">
            <a:avLst/>
          </a:prstGeom>
          <a:noFill/>
        </p:spPr>
        <p:txBody>
          <a:bodyPr wrap="none" rtlCol="0">
            <a:spAutoFit/>
          </a:bodyPr>
          <a:lstStyle/>
          <a:p>
            <a:r>
              <a:rPr lang="zh-CN" altLang="en-US" sz="3200" b="1" dirty="0"/>
              <a:t>项目启动</a:t>
            </a:r>
          </a:p>
        </p:txBody>
      </p:sp>
    </p:spTree>
    <p:extLst>
      <p:ext uri="{BB962C8B-B14F-4D97-AF65-F5344CB8AC3E}">
        <p14:creationId xmlns:p14="http://schemas.microsoft.com/office/powerpoint/2010/main" val="4160731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smtClean="0"/>
              <a:t>WBS</a:t>
            </a:r>
            <a:r>
              <a:rPr lang="en-US" altLang="zh-CN" sz="1600" dirty="0" smtClean="0">
                <a:solidFill>
                  <a:srgbClr val="365A96"/>
                </a:solidFill>
              </a:rPr>
              <a:t>[6]</a:t>
            </a:r>
            <a:endParaRPr lang="zh-CN" altLang="en-US" sz="32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69" y="739608"/>
            <a:ext cx="4206605" cy="5959356"/>
          </a:xfrm>
          <a:prstGeom prst="rect">
            <a:avLst/>
          </a:prstGeom>
        </p:spPr>
      </p:pic>
      <p:sp>
        <p:nvSpPr>
          <p:cNvPr id="6" name="文本框 5"/>
          <p:cNvSpPr txBox="1"/>
          <p:nvPr/>
        </p:nvSpPr>
        <p:spPr>
          <a:xfrm>
            <a:off x="30702" y="739608"/>
            <a:ext cx="1826141" cy="584775"/>
          </a:xfrm>
          <a:prstGeom prst="rect">
            <a:avLst/>
          </a:prstGeom>
          <a:noFill/>
        </p:spPr>
        <p:txBody>
          <a:bodyPr wrap="none" rtlCol="0">
            <a:spAutoFit/>
          </a:bodyPr>
          <a:lstStyle/>
          <a:p>
            <a:r>
              <a:rPr lang="zh-CN" altLang="en-US" sz="3200" b="1" dirty="0"/>
              <a:t>项目计划</a:t>
            </a:r>
          </a:p>
        </p:txBody>
      </p:sp>
    </p:spTree>
    <p:extLst>
      <p:ext uri="{BB962C8B-B14F-4D97-AF65-F5344CB8AC3E}">
        <p14:creationId xmlns:p14="http://schemas.microsoft.com/office/powerpoint/2010/main" val="1608651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项目章程</a:t>
            </a:r>
            <a:r>
              <a:rPr lang="en-US" altLang="zh-CN" sz="1600" dirty="0" smtClean="0"/>
              <a:t>[2</a:t>
            </a:r>
            <a:r>
              <a:rPr lang="en-US" altLang="zh-CN" sz="1600" dirty="0"/>
              <a:t>]</a:t>
            </a:r>
            <a:endParaRPr lang="zh-CN" altLang="en-US" sz="1600" dirty="0"/>
          </a:p>
        </p:txBody>
      </p:sp>
      <p:sp>
        <p:nvSpPr>
          <p:cNvPr id="4" name="矩形 3">
            <a:extLst>
              <a:ext uri="{FF2B5EF4-FFF2-40B4-BE49-F238E27FC236}">
                <a16:creationId xmlns:a16="http://schemas.microsoft.com/office/drawing/2014/main" id="{510ACD13-A263-40DA-8CCA-E2E40FCDBB3D}"/>
              </a:ext>
            </a:extLst>
          </p:cNvPr>
          <p:cNvSpPr/>
          <p:nvPr/>
        </p:nvSpPr>
        <p:spPr>
          <a:xfrm>
            <a:off x="109960" y="1413063"/>
            <a:ext cx="12082040" cy="4031873"/>
          </a:xfrm>
          <a:prstGeom prst="rect">
            <a:avLst/>
          </a:prstGeom>
        </p:spPr>
        <p:txBody>
          <a:bodyPr wrap="square">
            <a:spAutoFit/>
          </a:bodyPr>
          <a:lstStyle/>
          <a:p>
            <a:pPr algn="just">
              <a:spcAft>
                <a:spcPts val="0"/>
              </a:spcAft>
            </a:pPr>
            <a:r>
              <a:rPr lang="zh-CN" altLang="zh-CN" sz="3200" b="1" kern="100" dirty="0">
                <a:latin typeface="等线" panose="02010600030101010101" pitchFamily="2" charset="-122"/>
                <a:ea typeface="等线" panose="02010600030101010101" pitchFamily="2" charset="-122"/>
                <a:cs typeface="Times New Roman" panose="02020603050405020304" pitchFamily="18" charset="0"/>
              </a:rPr>
              <a:t>项目名称</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“渔乐生活”</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APP</a:t>
            </a:r>
            <a:endParaRPr lang="zh-CN" altLang="zh-CN" sz="32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zh-CN" altLang="zh-CN" sz="3200" b="1" kern="100" dirty="0">
                <a:latin typeface="等线" panose="02010600030101010101" pitchFamily="2" charset="-122"/>
                <a:ea typeface="等线" panose="02010600030101010101" pitchFamily="2" charset="-122"/>
                <a:cs typeface="Times New Roman" panose="02020603050405020304" pitchFamily="18" charset="0"/>
              </a:rPr>
              <a:t>项目执行时间</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	2018</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年</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9</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月</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19</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日</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-2019</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年</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1</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月</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9</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日</a:t>
            </a:r>
          </a:p>
          <a:p>
            <a:pPr algn="just">
              <a:spcAft>
                <a:spcPts val="0"/>
              </a:spcAft>
            </a:pPr>
            <a:r>
              <a:rPr lang="zh-CN" altLang="zh-CN" sz="3200" b="1" kern="100" dirty="0">
                <a:latin typeface="等线" panose="02010600030101010101" pitchFamily="2" charset="-122"/>
                <a:ea typeface="等线" panose="02010600030101010101" pitchFamily="2" charset="-122"/>
                <a:cs typeface="Times New Roman" panose="02020603050405020304" pitchFamily="18" charset="0"/>
              </a:rPr>
              <a:t>发起人兼客户</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杨枨老师、侯宏仑老师</a:t>
            </a:r>
          </a:p>
          <a:p>
            <a:pPr algn="just">
              <a:spcAft>
                <a:spcPts val="0"/>
              </a:spcAft>
            </a:pPr>
            <a:r>
              <a:rPr lang="zh-CN" altLang="zh-CN" sz="3200" b="1" kern="100" dirty="0">
                <a:latin typeface="等线" panose="02010600030101010101" pitchFamily="2" charset="-122"/>
                <a:ea typeface="等线" panose="02010600030101010101" pitchFamily="2" charset="-122"/>
                <a:cs typeface="Times New Roman" panose="02020603050405020304" pitchFamily="18" charset="0"/>
              </a:rPr>
              <a:t>项目经理</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赵豪杰</a:t>
            </a:r>
          </a:p>
          <a:p>
            <a:pPr algn="just">
              <a:spcAft>
                <a:spcPts val="0"/>
              </a:spcAft>
            </a:pPr>
            <a:r>
              <a:rPr lang="zh-CN" altLang="zh-CN" sz="3200" b="1" kern="100" dirty="0">
                <a:latin typeface="等线" panose="02010600030101010101" pitchFamily="2" charset="-122"/>
                <a:ea typeface="等线" panose="02010600030101010101" pitchFamily="2" charset="-122"/>
                <a:cs typeface="Times New Roman" panose="02020603050405020304" pitchFamily="18" charset="0"/>
              </a:rPr>
              <a:t>开发团队</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		PRD-2018-G06</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（赵豪杰、</a:t>
            </a:r>
            <a:r>
              <a:rPr lang="zh-CN" altLang="zh-CN" sz="3200" kern="100" dirty="0">
                <a:latin typeface="宋体" panose="02010600030101010101" pitchFamily="2" charset="-122"/>
                <a:ea typeface="等线" panose="02010600030101010101" pitchFamily="2" charset="-122"/>
                <a:cs typeface="Times New Roman" panose="02020603050405020304" pitchFamily="18" charset="0"/>
              </a:rPr>
              <a:t>张嘉诚、罗培铖、</a:t>
            </a:r>
            <a:r>
              <a:rPr lang="en-US" altLang="zh-CN" sz="3200" kern="100" dirty="0">
                <a:latin typeface="宋体" panose="02010600030101010101" pitchFamily="2" charset="-122"/>
                <a:ea typeface="等线" panose="02010600030101010101" pitchFamily="2" charset="-122"/>
                <a:cs typeface="Times New Roman" panose="02020603050405020304" pitchFamily="18" charset="0"/>
              </a:rPr>
              <a:t>					</a:t>
            </a:r>
            <a:r>
              <a:rPr lang="zh-CN" altLang="zh-CN" sz="3200" kern="100" dirty="0">
                <a:latin typeface="宋体" panose="02010600030101010101" pitchFamily="2" charset="-122"/>
                <a:ea typeface="等线" panose="02010600030101010101" pitchFamily="2" charset="-122"/>
                <a:cs typeface="Times New Roman" panose="02020603050405020304" pitchFamily="18" charset="0"/>
              </a:rPr>
              <a:t>苏碧青、郑丞钧</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a:t>
            </a:r>
          </a:p>
          <a:p>
            <a:pPr marL="1066800" indent="-1064260" algn="just">
              <a:spcAft>
                <a:spcPts val="0"/>
              </a:spcAft>
            </a:pPr>
            <a:r>
              <a:rPr lang="zh-CN" altLang="zh-CN" sz="3200" b="1" kern="100" dirty="0">
                <a:latin typeface="等线" panose="02010600030101010101" pitchFamily="2" charset="-122"/>
                <a:ea typeface="等线" panose="02010600030101010101" pitchFamily="2" charset="-122"/>
                <a:cs typeface="Times New Roman" panose="02020603050405020304" pitchFamily="18" charset="0"/>
              </a:rPr>
              <a:t>用户：</a:t>
            </a:r>
            <a:r>
              <a:rPr lang="en-US" altLang="zh-CN" sz="32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热爱钓鱼</a:t>
            </a:r>
            <a:r>
              <a:rPr lang="zh-CN" altLang="en-US" sz="3200" kern="100" dirty="0">
                <a:latin typeface="等线" panose="02010600030101010101" pitchFamily="2" charset="-122"/>
                <a:ea typeface="等线" panose="02010600030101010101" pitchFamily="2" charset="-122"/>
                <a:cs typeface="Times New Roman" panose="02020603050405020304" pitchFamily="18" charset="0"/>
              </a:rPr>
              <a:t>的发烧友且</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希望通过</a:t>
            </a:r>
            <a:r>
              <a:rPr lang="zh-CN" altLang="en-US" sz="3200" kern="100" dirty="0">
                <a:latin typeface="等线" panose="02010600030101010101" pitchFamily="2" charset="-122"/>
                <a:ea typeface="等线" panose="02010600030101010101" pitchFamily="2" charset="-122"/>
                <a:cs typeface="Times New Roman" panose="02020603050405020304" pitchFamily="18" charset="0"/>
              </a:rPr>
              <a:t>此应用进行</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社交</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活动的人群</a:t>
            </a:r>
          </a:p>
        </p:txBody>
      </p:sp>
    </p:spTree>
    <p:extLst>
      <p:ext uri="{BB962C8B-B14F-4D97-AF65-F5344CB8AC3E}">
        <p14:creationId xmlns:p14="http://schemas.microsoft.com/office/powerpoint/2010/main" val="23567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smtClean="0"/>
              <a:t>WBS</a:t>
            </a:r>
            <a:r>
              <a:rPr lang="en-US" altLang="zh-CN" sz="1600" dirty="0" smtClean="0">
                <a:solidFill>
                  <a:srgbClr val="365A96"/>
                </a:solidFill>
              </a:rPr>
              <a:t>[6]</a:t>
            </a:r>
            <a:endParaRPr lang="zh-CN" altLang="en-US" sz="32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772" y="1309619"/>
            <a:ext cx="11582400" cy="5167676"/>
          </a:xfrm>
          <a:prstGeom prst="rect">
            <a:avLst/>
          </a:prstGeom>
        </p:spPr>
      </p:pic>
      <p:sp>
        <p:nvSpPr>
          <p:cNvPr id="4" name="文本框 3"/>
          <p:cNvSpPr txBox="1"/>
          <p:nvPr/>
        </p:nvSpPr>
        <p:spPr>
          <a:xfrm>
            <a:off x="30702" y="767140"/>
            <a:ext cx="11623695" cy="584775"/>
          </a:xfrm>
          <a:prstGeom prst="rect">
            <a:avLst/>
          </a:prstGeom>
          <a:noFill/>
        </p:spPr>
        <p:txBody>
          <a:bodyPr wrap="none" rtlCol="0">
            <a:spAutoFit/>
          </a:bodyPr>
          <a:lstStyle/>
          <a:p>
            <a:r>
              <a:rPr lang="zh-CN" altLang="en-US" sz="3200" b="1" dirty="0"/>
              <a:t>项目执行</a:t>
            </a:r>
            <a:r>
              <a:rPr lang="en-US" altLang="zh-CN" sz="3200" b="1" dirty="0"/>
              <a:t>——</a:t>
            </a:r>
            <a:r>
              <a:rPr lang="zh-CN" altLang="en-US" sz="3200" b="1" dirty="0"/>
              <a:t>第一轮迭代（</a:t>
            </a:r>
            <a:r>
              <a:rPr lang="zh-CN" altLang="en-US" sz="2800" b="1" dirty="0"/>
              <a:t>需求获取，需求分析，需求说明，验证</a:t>
            </a:r>
            <a:r>
              <a:rPr lang="zh-CN" altLang="en-US" sz="3200" b="1" dirty="0"/>
              <a:t>）</a:t>
            </a:r>
          </a:p>
        </p:txBody>
      </p:sp>
    </p:spTree>
    <p:extLst>
      <p:ext uri="{BB962C8B-B14F-4D97-AF65-F5344CB8AC3E}">
        <p14:creationId xmlns:p14="http://schemas.microsoft.com/office/powerpoint/2010/main" val="73081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smtClean="0"/>
              <a:t>WBS</a:t>
            </a:r>
            <a:r>
              <a:rPr lang="en-US" altLang="zh-CN" sz="1600" dirty="0" smtClean="0">
                <a:solidFill>
                  <a:srgbClr val="365A96"/>
                </a:solidFill>
              </a:rPr>
              <a:t>[6]</a:t>
            </a:r>
            <a:endParaRPr lang="zh-CN" altLang="en-US" sz="32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1258" y="1351915"/>
            <a:ext cx="6618512" cy="5309354"/>
          </a:xfrm>
          <a:prstGeom prst="rect">
            <a:avLst/>
          </a:prstGeom>
        </p:spPr>
      </p:pic>
      <p:sp>
        <p:nvSpPr>
          <p:cNvPr id="5" name="文本框 4"/>
          <p:cNvSpPr txBox="1"/>
          <p:nvPr/>
        </p:nvSpPr>
        <p:spPr>
          <a:xfrm>
            <a:off x="30702" y="767140"/>
            <a:ext cx="9212778" cy="584775"/>
          </a:xfrm>
          <a:prstGeom prst="rect">
            <a:avLst/>
          </a:prstGeom>
          <a:noFill/>
        </p:spPr>
        <p:txBody>
          <a:bodyPr wrap="none" rtlCol="0">
            <a:spAutoFit/>
          </a:bodyPr>
          <a:lstStyle/>
          <a:p>
            <a:r>
              <a:rPr lang="zh-CN" altLang="en-US" sz="3200" b="1" dirty="0"/>
              <a:t>项目执行</a:t>
            </a:r>
            <a:r>
              <a:rPr lang="en-US" altLang="zh-CN" sz="3200" b="1" dirty="0"/>
              <a:t>——</a:t>
            </a:r>
            <a:r>
              <a:rPr lang="zh-CN" altLang="en-US" sz="3200" b="1" dirty="0"/>
              <a:t>第二轮迭代（需求分析，原型开发）</a:t>
            </a:r>
          </a:p>
        </p:txBody>
      </p:sp>
    </p:spTree>
    <p:extLst>
      <p:ext uri="{BB962C8B-B14F-4D97-AF65-F5344CB8AC3E}">
        <p14:creationId xmlns:p14="http://schemas.microsoft.com/office/powerpoint/2010/main" val="2149154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smtClean="0"/>
              <a:t>WBS</a:t>
            </a:r>
            <a:r>
              <a:rPr lang="en-US" altLang="zh-CN" sz="1600" dirty="0" smtClean="0">
                <a:solidFill>
                  <a:srgbClr val="365A96"/>
                </a:solidFill>
              </a:rPr>
              <a:t>[6]</a:t>
            </a:r>
            <a:endParaRPr lang="zh-CN" altLang="en-US" sz="32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1886" y="1351915"/>
            <a:ext cx="6299200" cy="5476074"/>
          </a:xfrm>
          <a:prstGeom prst="rect">
            <a:avLst/>
          </a:prstGeom>
        </p:spPr>
      </p:pic>
      <p:sp>
        <p:nvSpPr>
          <p:cNvPr id="5" name="文本框 4"/>
          <p:cNvSpPr txBox="1"/>
          <p:nvPr/>
        </p:nvSpPr>
        <p:spPr>
          <a:xfrm>
            <a:off x="30702" y="767140"/>
            <a:ext cx="4698722" cy="584775"/>
          </a:xfrm>
          <a:prstGeom prst="rect">
            <a:avLst/>
          </a:prstGeom>
          <a:noFill/>
        </p:spPr>
        <p:txBody>
          <a:bodyPr wrap="none" rtlCol="0">
            <a:spAutoFit/>
          </a:bodyPr>
          <a:lstStyle/>
          <a:p>
            <a:r>
              <a:rPr lang="zh-CN" altLang="en-US" sz="3200" b="1" dirty="0"/>
              <a:t>项目执行</a:t>
            </a:r>
            <a:r>
              <a:rPr lang="en-US" altLang="zh-CN" sz="3200" b="1" dirty="0"/>
              <a:t>——</a:t>
            </a:r>
            <a:r>
              <a:rPr lang="zh-CN" altLang="en-US" sz="3200" b="1" dirty="0"/>
              <a:t>第三轮迭代</a:t>
            </a:r>
          </a:p>
        </p:txBody>
      </p:sp>
    </p:spTree>
    <p:extLst>
      <p:ext uri="{BB962C8B-B14F-4D97-AF65-F5344CB8AC3E}">
        <p14:creationId xmlns:p14="http://schemas.microsoft.com/office/powerpoint/2010/main" val="3418450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smtClean="0"/>
              <a:t>WBS</a:t>
            </a:r>
            <a:r>
              <a:rPr lang="en-US" altLang="zh-CN" sz="1600" dirty="0" smtClean="0">
                <a:solidFill>
                  <a:srgbClr val="365A96"/>
                </a:solidFill>
              </a:rPr>
              <a:t>[6]</a:t>
            </a:r>
            <a:endParaRPr lang="zh-CN" altLang="en-US" sz="3200" dirty="0"/>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b="2831"/>
          <a:stretch/>
        </p:blipFill>
        <p:spPr>
          <a:xfrm>
            <a:off x="3236685" y="781655"/>
            <a:ext cx="5243008" cy="6058194"/>
          </a:xfrm>
          <a:prstGeom prst="rect">
            <a:avLst/>
          </a:prstGeom>
        </p:spPr>
      </p:pic>
      <p:sp>
        <p:nvSpPr>
          <p:cNvPr id="4" name="文本框 3"/>
          <p:cNvSpPr txBox="1"/>
          <p:nvPr/>
        </p:nvSpPr>
        <p:spPr>
          <a:xfrm>
            <a:off x="277445" y="781655"/>
            <a:ext cx="2646878" cy="2062103"/>
          </a:xfrm>
          <a:prstGeom prst="rect">
            <a:avLst/>
          </a:prstGeom>
          <a:noFill/>
        </p:spPr>
        <p:txBody>
          <a:bodyPr wrap="none" rtlCol="0">
            <a:spAutoFit/>
          </a:bodyPr>
          <a:lstStyle/>
          <a:p>
            <a:pPr algn="ctr"/>
            <a:r>
              <a:rPr lang="zh-CN" altLang="en-US" sz="3200" b="1" dirty="0"/>
              <a:t>项目控制</a:t>
            </a:r>
            <a:endParaRPr lang="en-US" altLang="zh-CN" sz="3200" b="1" dirty="0"/>
          </a:p>
          <a:p>
            <a:pPr algn="ctr"/>
            <a:r>
              <a:rPr lang="zh-CN" altLang="en-US" sz="3200" b="1" dirty="0"/>
              <a:t>（任务分配，</a:t>
            </a:r>
            <a:endParaRPr lang="en-US" altLang="zh-CN" sz="3200" b="1" dirty="0"/>
          </a:p>
          <a:p>
            <a:pPr algn="ctr"/>
            <a:r>
              <a:rPr lang="zh-CN" altLang="en-US" sz="3200" b="1" dirty="0"/>
              <a:t>项目控制，</a:t>
            </a:r>
            <a:endParaRPr lang="en-US" altLang="zh-CN" sz="3200" b="1" dirty="0"/>
          </a:p>
          <a:p>
            <a:pPr algn="ctr"/>
            <a:r>
              <a:rPr lang="zh-CN" altLang="en-US" sz="3200" b="1" dirty="0"/>
              <a:t>需求管理）</a:t>
            </a:r>
          </a:p>
        </p:txBody>
      </p:sp>
    </p:spTree>
    <p:extLst>
      <p:ext uri="{BB962C8B-B14F-4D97-AF65-F5344CB8AC3E}">
        <p14:creationId xmlns:p14="http://schemas.microsoft.com/office/powerpoint/2010/main" val="3569586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smtClean="0"/>
              <a:t>WBS</a:t>
            </a:r>
            <a:r>
              <a:rPr lang="en-US" altLang="zh-CN" sz="1600" dirty="0" smtClean="0">
                <a:solidFill>
                  <a:srgbClr val="365A96"/>
                </a:solidFill>
              </a:rPr>
              <a:t>[6]</a:t>
            </a:r>
            <a:endParaRPr lang="zh-CN" altLang="en-US" sz="32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9486" y="1476073"/>
            <a:ext cx="9173028" cy="4109054"/>
          </a:xfrm>
          <a:prstGeom prst="rect">
            <a:avLst/>
          </a:prstGeom>
        </p:spPr>
      </p:pic>
      <p:sp>
        <p:nvSpPr>
          <p:cNvPr id="4" name="文本框 3"/>
          <p:cNvSpPr txBox="1"/>
          <p:nvPr/>
        </p:nvSpPr>
        <p:spPr>
          <a:xfrm>
            <a:off x="30702" y="767140"/>
            <a:ext cx="1826141" cy="584775"/>
          </a:xfrm>
          <a:prstGeom prst="rect">
            <a:avLst/>
          </a:prstGeom>
          <a:noFill/>
        </p:spPr>
        <p:txBody>
          <a:bodyPr wrap="none" rtlCol="0">
            <a:spAutoFit/>
          </a:bodyPr>
          <a:lstStyle/>
          <a:p>
            <a:r>
              <a:rPr lang="zh-CN" altLang="en-US" sz="3200" b="1" dirty="0"/>
              <a:t>项目收尾</a:t>
            </a:r>
          </a:p>
        </p:txBody>
      </p:sp>
    </p:spTree>
    <p:extLst>
      <p:ext uri="{BB962C8B-B14F-4D97-AF65-F5344CB8AC3E}">
        <p14:creationId xmlns:p14="http://schemas.microsoft.com/office/powerpoint/2010/main" val="2970129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a:t>WBS——</a:t>
            </a:r>
            <a:r>
              <a:rPr lang="zh-CN" altLang="en-US" sz="3200" dirty="0"/>
              <a:t>输入输出</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671847"/>
            <a:ext cx="9832951" cy="6158443"/>
          </a:xfrm>
          <a:prstGeom prst="rect">
            <a:avLst/>
          </a:prstGeom>
          <a:ln>
            <a:solidFill>
              <a:schemeClr val="tx1"/>
            </a:solidFill>
          </a:ln>
        </p:spPr>
      </p:pic>
    </p:spTree>
    <p:extLst>
      <p:ext uri="{BB962C8B-B14F-4D97-AF65-F5344CB8AC3E}">
        <p14:creationId xmlns:p14="http://schemas.microsoft.com/office/powerpoint/2010/main" val="3040138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smtClean="0"/>
              <a:t>Gantt</a:t>
            </a:r>
            <a:r>
              <a:rPr lang="en-US" altLang="zh-CN" sz="1600" dirty="0" smtClean="0"/>
              <a:t>[7]</a:t>
            </a:r>
            <a:endParaRPr lang="zh-CN" altLang="en-US" sz="16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85" y="739307"/>
            <a:ext cx="11994919" cy="6035563"/>
          </a:xfrm>
          <a:prstGeom prst="rect">
            <a:avLst/>
          </a:prstGeom>
          <a:ln>
            <a:solidFill>
              <a:srgbClr val="000000"/>
            </a:solidFill>
          </a:ln>
        </p:spPr>
      </p:pic>
    </p:spTree>
    <p:extLst>
      <p:ext uri="{BB962C8B-B14F-4D97-AF65-F5344CB8AC3E}">
        <p14:creationId xmlns:p14="http://schemas.microsoft.com/office/powerpoint/2010/main" val="2118668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a:t>Gantt——</a:t>
            </a:r>
            <a:r>
              <a:rPr lang="zh-CN" altLang="en-US" sz="3200" dirty="0"/>
              <a:t>资源分配</a:t>
            </a:r>
            <a:r>
              <a:rPr lang="en-US" altLang="zh-CN" sz="1600" dirty="0" smtClean="0">
                <a:solidFill>
                  <a:srgbClr val="365A96"/>
                </a:solidFill>
              </a:rPr>
              <a:t>[7]</a:t>
            </a:r>
            <a:endParaRPr lang="zh-CN" altLang="en-US" sz="3200"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784" y="854729"/>
            <a:ext cx="10503878" cy="5594020"/>
          </a:xfrm>
          <a:prstGeom prst="rect">
            <a:avLst/>
          </a:prstGeom>
          <a:ln>
            <a:solidFill>
              <a:schemeClr val="tx1"/>
            </a:solidFill>
          </a:ln>
        </p:spPr>
      </p:pic>
    </p:spTree>
    <p:extLst>
      <p:ext uri="{BB962C8B-B14F-4D97-AF65-F5344CB8AC3E}">
        <p14:creationId xmlns:p14="http://schemas.microsoft.com/office/powerpoint/2010/main" val="1033716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a:t>Gantt——</a:t>
            </a:r>
            <a:r>
              <a:rPr lang="zh-CN" altLang="en-US" sz="3200" dirty="0"/>
              <a:t>资源分配</a:t>
            </a:r>
            <a:r>
              <a:rPr lang="en-US" altLang="zh-CN" sz="1600" dirty="0" smtClean="0">
                <a:solidFill>
                  <a:srgbClr val="365A96"/>
                </a:solidFill>
              </a:rPr>
              <a:t>[7]</a:t>
            </a:r>
            <a:endParaRPr lang="zh-CN" altLang="en-US" sz="32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795" y="663716"/>
            <a:ext cx="10036410" cy="6172735"/>
          </a:xfrm>
          <a:prstGeom prst="rect">
            <a:avLst/>
          </a:prstGeom>
          <a:ln>
            <a:solidFill>
              <a:schemeClr val="tx1"/>
            </a:solidFill>
          </a:ln>
        </p:spPr>
      </p:pic>
    </p:spTree>
    <p:extLst>
      <p:ext uri="{BB962C8B-B14F-4D97-AF65-F5344CB8AC3E}">
        <p14:creationId xmlns:p14="http://schemas.microsoft.com/office/powerpoint/2010/main" val="118263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3628551" cy="769441"/>
          </a:xfrm>
          <a:prstGeom prst="rect">
            <a:avLst/>
          </a:prstGeom>
          <a:noFill/>
        </p:spPr>
        <p:txBody>
          <a:bodyPr wrap="square">
            <a:spAutoFit/>
          </a:bodyPr>
          <a:lstStyle/>
          <a:p>
            <a:pPr>
              <a:defRPr/>
            </a:pPr>
            <a:r>
              <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风险管理计划</a:t>
            </a:r>
          </a:p>
        </p:txBody>
      </p:sp>
      <p:sp>
        <p:nvSpPr>
          <p:cNvPr id="13" name="文本框 3"/>
          <p:cNvSpPr txBox="1">
            <a:spLocks noChangeArrowheads="1"/>
          </p:cNvSpPr>
          <p:nvPr/>
        </p:nvSpPr>
        <p:spPr bwMode="auto">
          <a:xfrm>
            <a:off x="4873949" y="3347281"/>
            <a:ext cx="18698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7200" b="1" dirty="0">
                <a:solidFill>
                  <a:schemeClr val="bg1"/>
                </a:solidFill>
                <a:latin typeface="微软雅黑" panose="020B0503020204020204" pitchFamily="34" charset="-122"/>
                <a:ea typeface="微软雅黑" panose="020B0503020204020204" pitchFamily="34" charset="-122"/>
              </a:rPr>
              <a:t>6</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7717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项目章程</a:t>
            </a:r>
            <a:r>
              <a:rPr lang="en-US" altLang="zh-CN" sz="3200" dirty="0"/>
              <a:t>——</a:t>
            </a:r>
            <a:r>
              <a:rPr lang="zh-CN" altLang="en-US" sz="3200" dirty="0"/>
              <a:t>项目描述</a:t>
            </a:r>
            <a:r>
              <a:rPr lang="en-US" altLang="zh-CN" sz="1600" dirty="0"/>
              <a:t>[12]</a:t>
            </a:r>
            <a:endParaRPr lang="zh-CN" altLang="en-US" sz="3200" dirty="0"/>
          </a:p>
        </p:txBody>
      </p:sp>
      <p:pic>
        <p:nvPicPr>
          <p:cNvPr id="9" name="图片 8"/>
          <p:cNvPicPr>
            <a:picLocks noChangeAspect="1"/>
          </p:cNvPicPr>
          <p:nvPr/>
        </p:nvPicPr>
        <p:blipFill>
          <a:blip r:embed="rId3"/>
          <a:stretch>
            <a:fillRect/>
          </a:stretch>
        </p:blipFill>
        <p:spPr>
          <a:xfrm>
            <a:off x="1930477" y="719945"/>
            <a:ext cx="8476190" cy="5952381"/>
          </a:xfrm>
          <a:prstGeom prst="rect">
            <a:avLst/>
          </a:prstGeom>
          <a:ln>
            <a:solidFill>
              <a:schemeClr val="tx1"/>
            </a:solidFill>
          </a:ln>
        </p:spPr>
      </p:pic>
    </p:spTree>
    <p:extLst>
      <p:ext uri="{BB962C8B-B14F-4D97-AF65-F5344CB8AC3E}">
        <p14:creationId xmlns:p14="http://schemas.microsoft.com/office/powerpoint/2010/main" val="3930690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风险管理计划</a:t>
            </a:r>
            <a:r>
              <a:rPr lang="en-US" altLang="zh-CN" sz="3200" dirty="0"/>
              <a:t>——</a:t>
            </a:r>
            <a:r>
              <a:rPr lang="zh-CN" altLang="en-US" sz="3200" dirty="0"/>
              <a:t>风险识别</a:t>
            </a:r>
            <a:r>
              <a:rPr lang="en-US" altLang="zh-CN" sz="1600" dirty="0"/>
              <a:t>[</a:t>
            </a:r>
            <a:r>
              <a:rPr lang="en-US" altLang="zh-CN" sz="1600" dirty="0" smtClean="0"/>
              <a:t>1]</a:t>
            </a:r>
            <a:endParaRPr lang="zh-CN" altLang="en-US" sz="3200" dirty="0"/>
          </a:p>
        </p:txBody>
      </p:sp>
      <p:graphicFrame>
        <p:nvGraphicFramePr>
          <p:cNvPr id="3" name="表格 2"/>
          <p:cNvGraphicFramePr>
            <a:graphicFrameLocks noGrp="1"/>
          </p:cNvGraphicFramePr>
          <p:nvPr>
            <p:extLst>
              <p:ext uri="{D42A27DB-BD31-4B8C-83A1-F6EECF244321}">
                <p14:modId xmlns:p14="http://schemas.microsoft.com/office/powerpoint/2010/main" val="3027090211"/>
              </p:ext>
            </p:extLst>
          </p:nvPr>
        </p:nvGraphicFramePr>
        <p:xfrm>
          <a:off x="74245" y="740233"/>
          <a:ext cx="12059698" cy="5994397"/>
        </p:xfrm>
        <a:graphic>
          <a:graphicData uri="http://schemas.openxmlformats.org/drawingml/2006/table">
            <a:tbl>
              <a:tblPr firstRow="1" firstCol="1" bandRow="1"/>
              <a:tblGrid>
                <a:gridCol w="2278195">
                  <a:extLst>
                    <a:ext uri="{9D8B030D-6E8A-4147-A177-3AD203B41FA5}">
                      <a16:colId xmlns:a16="http://schemas.microsoft.com/office/drawing/2014/main" val="3973548076"/>
                    </a:ext>
                  </a:extLst>
                </a:gridCol>
                <a:gridCol w="9781503">
                  <a:extLst>
                    <a:ext uri="{9D8B030D-6E8A-4147-A177-3AD203B41FA5}">
                      <a16:colId xmlns:a16="http://schemas.microsoft.com/office/drawing/2014/main" val="1571170995"/>
                    </a:ext>
                  </a:extLst>
                </a:gridCol>
              </a:tblGrid>
              <a:tr h="499533">
                <a:tc>
                  <a:txBody>
                    <a:bodyPr/>
                    <a:lstStyle/>
                    <a:p>
                      <a:pPr algn="ctr">
                        <a:lnSpc>
                          <a:spcPct val="115000"/>
                        </a:lnSpc>
                        <a:spcAft>
                          <a:spcPts val="1000"/>
                        </a:spcAft>
                      </a:pPr>
                      <a:r>
                        <a:rPr lang="en-US" sz="2400" b="1" kern="100" cap="all">
                          <a:solidFill>
                            <a:srgbClr val="FFFFFF"/>
                          </a:solidFill>
                          <a:effectLst/>
                          <a:latin typeface="等线" panose="02010600030101010101" pitchFamily="2" charset="-122"/>
                          <a:ea typeface="宋体" panose="02010600030101010101" pitchFamily="2" charset="-122"/>
                          <a:cs typeface="Times New Roman" panose="02020603050405020304" pitchFamily="18" charset="0"/>
                        </a:rPr>
                        <a:t>风险类别</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en-US" sz="2400" b="1" kern="100" cap="all">
                          <a:solidFill>
                            <a:srgbClr val="FFFFFF"/>
                          </a:solidFill>
                          <a:effectLst/>
                          <a:latin typeface="等线" panose="02010600030101010101" pitchFamily="2" charset="-122"/>
                          <a:ea typeface="宋体" panose="02010600030101010101" pitchFamily="2" charset="-122"/>
                          <a:cs typeface="Times New Roman" panose="02020603050405020304" pitchFamily="18" charset="0"/>
                        </a:rPr>
                        <a:t>风险</a:t>
                      </a:r>
                      <a:r>
                        <a:rPr lang="zh-CN" sz="2400" b="1" kern="100" cap="all">
                          <a:solidFill>
                            <a:srgbClr val="FFFFFF"/>
                          </a:solidFill>
                          <a:effectLst/>
                          <a:latin typeface="Cambria" panose="02040503050406030204" pitchFamily="18" charset="0"/>
                          <a:ea typeface="等线" panose="02010600030101010101" pitchFamily="2" charset="-122"/>
                          <a:cs typeface="Times New Roman" panose="02020603050405020304" pitchFamily="18" charset="0"/>
                        </a:rPr>
                        <a:t>条件</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extLst>
                  <a:ext uri="{0D108BD9-81ED-4DB2-BD59-A6C34878D82A}">
                    <a16:rowId xmlns:a16="http://schemas.microsoft.com/office/drawing/2014/main" val="3476521585"/>
                  </a:ext>
                </a:extLst>
              </a:tr>
              <a:tr h="499533">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综合</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不充分的计划；较少的资源；较差的综合管理；缺乏后续审查</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5729327"/>
                  </a:ext>
                </a:extLst>
              </a:tr>
              <a:tr h="499533">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范围</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对于范围和工作任务的界定不明确；不完全的界定</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11959"/>
                  </a:ext>
                </a:extLst>
              </a:tr>
              <a:tr h="999067">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时间</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对可用资源或时间的错误评估；对于关键路径的决策错误；对于周转金分配和管理的不足；较早发布的竞争产品</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83598544"/>
                  </a:ext>
                </a:extLst>
              </a:tr>
              <a:tr h="499533">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成本</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错误估计；不够充足的生产力、成本、变更或紧急事件</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7099513"/>
                  </a:ext>
                </a:extLst>
              </a:tr>
              <a:tr h="499533">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质量</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对待质量的态度不够；不合乎标准的设计；质量保证程序不足</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3863731"/>
                  </a:ext>
                </a:extLst>
              </a:tr>
              <a:tr h="499533">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人力资源</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冲突管理不力；较差的项目组织和责任界定；领导力的缺乏</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3182146"/>
                  </a:ext>
                </a:extLst>
              </a:tr>
              <a:tr h="499533">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沟通</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对于计划或沟通的忽视</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8478155"/>
                  </a:ext>
                </a:extLst>
              </a:tr>
              <a:tr h="499533">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风险</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忽视风险；风险分析不清楚；缺乏管理保证程序</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0740189"/>
                  </a:ext>
                </a:extLst>
              </a:tr>
              <a:tr h="499533">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采购</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无法执行的条件或合同条款；对抗关系</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9585853"/>
                  </a:ext>
                </a:extLst>
              </a:tr>
              <a:tr h="499533">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干系人</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dirty="0">
                          <a:effectLst/>
                          <a:latin typeface="Cambria" panose="02040503050406030204" pitchFamily="18" charset="0"/>
                          <a:ea typeface="等线" panose="02010600030101010101" pitchFamily="2" charset="-122"/>
                          <a:cs typeface="宋体" panose="02010600030101010101" pitchFamily="2" charset="-122"/>
                        </a:rPr>
                        <a:t>与关键干系人缺乏协商</a:t>
                      </a:r>
                      <a:endParaRPr lang="zh-CN" sz="28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7719529"/>
                  </a:ext>
                </a:extLst>
              </a:tr>
            </a:tbl>
          </a:graphicData>
        </a:graphic>
      </p:graphicFrame>
    </p:spTree>
    <p:extLst>
      <p:ext uri="{BB962C8B-B14F-4D97-AF65-F5344CB8AC3E}">
        <p14:creationId xmlns:p14="http://schemas.microsoft.com/office/powerpoint/2010/main" val="4193599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风险管理计划</a:t>
            </a:r>
            <a:r>
              <a:rPr lang="en-US" altLang="zh-CN" sz="3200" dirty="0"/>
              <a:t>——</a:t>
            </a:r>
            <a:r>
              <a:rPr lang="zh-CN" altLang="zh-CN" dirty="0"/>
              <a:t>项目风险概率和影响定义</a:t>
            </a:r>
            <a:r>
              <a:rPr lang="en-US" altLang="zh-CN" sz="1600" dirty="0" smtClean="0">
                <a:solidFill>
                  <a:srgbClr val="365A96"/>
                </a:solidFill>
              </a:rPr>
              <a:t>[1</a:t>
            </a:r>
            <a:r>
              <a:rPr lang="en-US" altLang="zh-CN" sz="1600" dirty="0">
                <a:solidFill>
                  <a:srgbClr val="365A96"/>
                </a:solidFill>
              </a:rPr>
              <a:t>]</a:t>
            </a:r>
            <a:endParaRPr lang="zh-CN" altLang="en-US" sz="3200" dirty="0"/>
          </a:p>
        </p:txBody>
      </p:sp>
      <p:graphicFrame>
        <p:nvGraphicFramePr>
          <p:cNvPr id="3" name="表格 2"/>
          <p:cNvGraphicFramePr>
            <a:graphicFrameLocks noGrp="1"/>
          </p:cNvGraphicFramePr>
          <p:nvPr>
            <p:extLst>
              <p:ext uri="{D42A27DB-BD31-4B8C-83A1-F6EECF244321}">
                <p14:modId xmlns:p14="http://schemas.microsoft.com/office/powerpoint/2010/main" val="901730214"/>
              </p:ext>
            </p:extLst>
          </p:nvPr>
        </p:nvGraphicFramePr>
        <p:xfrm>
          <a:off x="59731" y="740228"/>
          <a:ext cx="12045184" cy="6016574"/>
        </p:xfrm>
        <a:graphic>
          <a:graphicData uri="http://schemas.openxmlformats.org/drawingml/2006/table">
            <a:tbl>
              <a:tblPr firstRow="1" firstCol="1" bandRow="1"/>
              <a:tblGrid>
                <a:gridCol w="1368381">
                  <a:extLst>
                    <a:ext uri="{9D8B030D-6E8A-4147-A177-3AD203B41FA5}">
                      <a16:colId xmlns:a16="http://schemas.microsoft.com/office/drawing/2014/main" val="2706474842"/>
                    </a:ext>
                  </a:extLst>
                </a:gridCol>
                <a:gridCol w="1817716">
                  <a:extLst>
                    <a:ext uri="{9D8B030D-6E8A-4147-A177-3AD203B41FA5}">
                      <a16:colId xmlns:a16="http://schemas.microsoft.com/office/drawing/2014/main" val="2381866535"/>
                    </a:ext>
                  </a:extLst>
                </a:gridCol>
                <a:gridCol w="1817716">
                  <a:extLst>
                    <a:ext uri="{9D8B030D-6E8A-4147-A177-3AD203B41FA5}">
                      <a16:colId xmlns:a16="http://schemas.microsoft.com/office/drawing/2014/main" val="614349234"/>
                    </a:ext>
                  </a:extLst>
                </a:gridCol>
                <a:gridCol w="2664911">
                  <a:extLst>
                    <a:ext uri="{9D8B030D-6E8A-4147-A177-3AD203B41FA5}">
                      <a16:colId xmlns:a16="http://schemas.microsoft.com/office/drawing/2014/main" val="3730228728"/>
                    </a:ext>
                  </a:extLst>
                </a:gridCol>
                <a:gridCol w="2664911">
                  <a:extLst>
                    <a:ext uri="{9D8B030D-6E8A-4147-A177-3AD203B41FA5}">
                      <a16:colId xmlns:a16="http://schemas.microsoft.com/office/drawing/2014/main" val="90248390"/>
                    </a:ext>
                  </a:extLst>
                </a:gridCol>
                <a:gridCol w="1711549">
                  <a:extLst>
                    <a:ext uri="{9D8B030D-6E8A-4147-A177-3AD203B41FA5}">
                      <a16:colId xmlns:a16="http://schemas.microsoft.com/office/drawing/2014/main" val="451051926"/>
                    </a:ext>
                  </a:extLst>
                </a:gridCol>
              </a:tblGrid>
              <a:tr h="618955">
                <a:tc>
                  <a:txBody>
                    <a:bodyPr/>
                    <a:lstStyle/>
                    <a:p>
                      <a:pPr algn="ctr">
                        <a:lnSpc>
                          <a:spcPct val="115000"/>
                        </a:lnSpc>
                        <a:spcAft>
                          <a:spcPts val="1000"/>
                        </a:spcAft>
                      </a:pPr>
                      <a:r>
                        <a:rPr lang="zh-CN" sz="28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参数</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zh-CN" sz="28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定性描述</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zh-CN" sz="28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进度</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zh-CN" sz="28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成本</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zh-CN" sz="28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质量</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zh-CN" sz="28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范围</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extLst>
                  <a:ext uri="{0D108BD9-81ED-4DB2-BD59-A6C34878D82A}">
                    <a16:rowId xmlns:a16="http://schemas.microsoft.com/office/drawing/2014/main" val="2913929569"/>
                  </a:ext>
                </a:extLst>
              </a:tr>
              <a:tr h="590821">
                <a:tc rowSpan="3">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概率</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高</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gridSpan="4">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表示发生的可能性</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extLst>
                  <a:ext uri="{0D108BD9-81ED-4DB2-BD59-A6C34878D82A}">
                    <a16:rowId xmlns:a16="http://schemas.microsoft.com/office/drawing/2014/main" val="2616659895"/>
                  </a:ext>
                </a:extLst>
              </a:tr>
              <a:tr h="590821">
                <a:tc vMerge="1">
                  <a:txBody>
                    <a:bodyPr/>
                    <a:lstStyle/>
                    <a:p>
                      <a:endParaRPr lang="zh-CN" altLang="en-US"/>
                    </a:p>
                  </a:txBody>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中</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extLst>
                  <a:ext uri="{0D108BD9-81ED-4DB2-BD59-A6C34878D82A}">
                    <a16:rowId xmlns:a16="http://schemas.microsoft.com/office/drawing/2014/main" val="819629407"/>
                  </a:ext>
                </a:extLst>
              </a:tr>
              <a:tr h="590821">
                <a:tc vMerge="1">
                  <a:txBody>
                    <a:bodyPr/>
                    <a:lstStyle/>
                    <a:p>
                      <a:endParaRPr lang="zh-CN" altLang="en-US"/>
                    </a:p>
                  </a:txBody>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低</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extLst>
                  <a:ext uri="{0D108BD9-81ED-4DB2-BD59-A6C34878D82A}">
                    <a16:rowId xmlns:a16="http://schemas.microsoft.com/office/drawing/2014/main" val="1277532105"/>
                  </a:ext>
                </a:extLst>
              </a:tr>
              <a:tr h="1181642">
                <a:tc rowSpan="3">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影响</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高</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进度延期半个月以上</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成本超支</a:t>
                      </a:r>
                      <a:r>
                        <a:rPr lang="en-US" sz="2400">
                          <a:effectLst/>
                          <a:latin typeface="Cambria" panose="02040503050406030204" pitchFamily="18" charset="0"/>
                          <a:ea typeface="等线" panose="02010600030101010101" pitchFamily="2" charset="-122"/>
                          <a:cs typeface="宋体" panose="02010600030101010101" pitchFamily="2" charset="-122"/>
                        </a:rPr>
                        <a:t>20%</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项目最终结果实际无法使用</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每月重大变更大于</a:t>
                      </a:r>
                      <a:r>
                        <a:rPr lang="en-US" sz="2400">
                          <a:effectLst/>
                          <a:latin typeface="Cambria" panose="02040503050406030204" pitchFamily="18" charset="0"/>
                          <a:ea typeface="等线" panose="02010600030101010101" pitchFamily="2" charset="-122"/>
                          <a:cs typeface="宋体" panose="02010600030101010101" pitchFamily="2" charset="-122"/>
                        </a:rPr>
                        <a:t>3</a:t>
                      </a:r>
                      <a:r>
                        <a:rPr lang="zh-CN" sz="2400">
                          <a:effectLst/>
                          <a:latin typeface="Cambria" panose="02040503050406030204" pitchFamily="18" charset="0"/>
                          <a:ea typeface="等线" panose="02010600030101010101" pitchFamily="2" charset="-122"/>
                          <a:cs typeface="宋体" panose="02010600030101010101" pitchFamily="2" charset="-122"/>
                        </a:rPr>
                        <a:t>起</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9991664"/>
                  </a:ext>
                </a:extLst>
              </a:tr>
              <a:tr h="1181642">
                <a:tc vMerge="1">
                  <a:txBody>
                    <a:bodyPr/>
                    <a:lstStyle/>
                    <a:p>
                      <a:endParaRPr lang="zh-CN" altLang="en-US"/>
                    </a:p>
                  </a:txBody>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中</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进度延期一周以上</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成本超支</a:t>
                      </a:r>
                      <a:r>
                        <a:rPr lang="en-US" sz="2400">
                          <a:effectLst/>
                          <a:latin typeface="Cambria" panose="02040503050406030204" pitchFamily="18" charset="0"/>
                          <a:ea typeface="等线" panose="02010600030101010101" pitchFamily="2" charset="-122"/>
                          <a:cs typeface="宋体" panose="02010600030101010101" pitchFamily="2" charset="-122"/>
                        </a:rPr>
                        <a:t>10%</a:t>
                      </a:r>
                      <a:r>
                        <a:rPr lang="zh-CN" sz="2400">
                          <a:effectLst/>
                          <a:latin typeface="Cambria" panose="02040503050406030204" pitchFamily="18" charset="0"/>
                          <a:ea typeface="等线" panose="02010600030101010101" pitchFamily="2" charset="-122"/>
                          <a:cs typeface="宋体" panose="02010600030101010101" pitchFamily="2" charset="-122"/>
                        </a:rPr>
                        <a:t>～</a:t>
                      </a:r>
                      <a:r>
                        <a:rPr lang="en-US" sz="2400">
                          <a:effectLst/>
                          <a:latin typeface="Cambria" panose="02040503050406030204" pitchFamily="18" charset="0"/>
                          <a:ea typeface="等线" panose="02010600030101010101" pitchFamily="2" charset="-122"/>
                          <a:cs typeface="宋体" panose="02010600030101010101" pitchFamily="2" charset="-122"/>
                        </a:rPr>
                        <a:t>20%</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质量降低到顾客不能接受的程度</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每月重大变更大于</a:t>
                      </a:r>
                      <a:r>
                        <a:rPr lang="en-US" sz="2400">
                          <a:effectLst/>
                          <a:latin typeface="Cambria" panose="02040503050406030204" pitchFamily="18" charset="0"/>
                          <a:ea typeface="等线" panose="02010600030101010101" pitchFamily="2" charset="-122"/>
                          <a:cs typeface="宋体" panose="02010600030101010101" pitchFamily="2" charset="-122"/>
                        </a:rPr>
                        <a:t>2</a:t>
                      </a:r>
                      <a:r>
                        <a:rPr lang="zh-CN" sz="2400">
                          <a:effectLst/>
                          <a:latin typeface="Cambria" panose="02040503050406030204" pitchFamily="18" charset="0"/>
                          <a:ea typeface="等线" panose="02010600030101010101" pitchFamily="2" charset="-122"/>
                          <a:cs typeface="宋体" panose="02010600030101010101" pitchFamily="2" charset="-122"/>
                        </a:rPr>
                        <a:t>起</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5970"/>
                  </a:ext>
                </a:extLst>
              </a:tr>
              <a:tr h="1181642">
                <a:tc vMerge="1">
                  <a:txBody>
                    <a:bodyPr/>
                    <a:lstStyle/>
                    <a:p>
                      <a:endParaRPr lang="zh-CN" altLang="en-US"/>
                    </a:p>
                  </a:txBody>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低</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进度延期三天以上一周以内</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成本超支小于</a:t>
                      </a:r>
                      <a:r>
                        <a:rPr lang="en-US" sz="2400">
                          <a:effectLst/>
                          <a:latin typeface="Cambria" panose="02040503050406030204" pitchFamily="18" charset="0"/>
                          <a:ea typeface="等线" panose="02010600030101010101" pitchFamily="2" charset="-122"/>
                          <a:cs typeface="宋体" panose="02010600030101010101" pitchFamily="2" charset="-122"/>
                        </a:rPr>
                        <a:t>5%</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仅有要求极其严格的应用受到影响</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dirty="0">
                          <a:effectLst/>
                          <a:latin typeface="Cambria" panose="02040503050406030204" pitchFamily="18" charset="0"/>
                          <a:ea typeface="等线" panose="02010600030101010101" pitchFamily="2" charset="-122"/>
                          <a:cs typeface="宋体" panose="02010600030101010101" pitchFamily="2" charset="-122"/>
                        </a:rPr>
                        <a:t>每月变更大于</a:t>
                      </a:r>
                      <a:r>
                        <a:rPr lang="en-US" sz="2400" dirty="0">
                          <a:effectLst/>
                          <a:latin typeface="Cambria" panose="02040503050406030204" pitchFamily="18" charset="0"/>
                          <a:ea typeface="等线" panose="02010600030101010101" pitchFamily="2" charset="-122"/>
                          <a:cs typeface="宋体" panose="02010600030101010101" pitchFamily="2" charset="-122"/>
                        </a:rPr>
                        <a:t>5</a:t>
                      </a:r>
                      <a:r>
                        <a:rPr lang="zh-CN" sz="2400" dirty="0">
                          <a:effectLst/>
                          <a:latin typeface="Cambria" panose="02040503050406030204" pitchFamily="18" charset="0"/>
                          <a:ea typeface="等线" panose="02010600030101010101" pitchFamily="2" charset="-122"/>
                          <a:cs typeface="宋体" panose="02010600030101010101" pitchFamily="2" charset="-122"/>
                        </a:rPr>
                        <a:t>起</a:t>
                      </a:r>
                      <a:endParaRPr lang="zh-CN" sz="32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9343988"/>
                  </a:ext>
                </a:extLst>
              </a:tr>
            </a:tbl>
          </a:graphicData>
        </a:graphic>
      </p:graphicFrame>
    </p:spTree>
    <p:extLst>
      <p:ext uri="{BB962C8B-B14F-4D97-AF65-F5344CB8AC3E}">
        <p14:creationId xmlns:p14="http://schemas.microsoft.com/office/powerpoint/2010/main" val="2222467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风险管理计划</a:t>
            </a:r>
            <a:r>
              <a:rPr lang="en-US" altLang="zh-CN" sz="3200" dirty="0"/>
              <a:t>——</a:t>
            </a:r>
            <a:r>
              <a:rPr lang="zh-CN" altLang="zh-CN" dirty="0"/>
              <a:t>项目</a:t>
            </a:r>
            <a:r>
              <a:rPr lang="zh-CN" altLang="zh-CN" dirty="0" smtClean="0"/>
              <a:t>风险</a:t>
            </a:r>
            <a:r>
              <a:rPr lang="zh-CN" altLang="en-US" dirty="0" smtClean="0"/>
              <a:t>评估</a:t>
            </a:r>
            <a:r>
              <a:rPr lang="en-US" altLang="zh-CN" dirty="0" smtClean="0"/>
              <a:t> </a:t>
            </a:r>
            <a:r>
              <a:rPr lang="en-US" altLang="zh-CN" sz="1600" dirty="0" smtClean="0">
                <a:solidFill>
                  <a:srgbClr val="365A96"/>
                </a:solidFill>
              </a:rPr>
              <a:t>[1</a:t>
            </a:r>
            <a:r>
              <a:rPr lang="en-US" altLang="zh-CN" sz="1600" dirty="0">
                <a:solidFill>
                  <a:srgbClr val="365A96"/>
                </a:solidFill>
              </a:rPr>
              <a:t>]</a:t>
            </a:r>
            <a:endParaRPr lang="zh-CN" altLang="en-US" sz="3200" dirty="0"/>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b="52230"/>
          <a:stretch/>
        </p:blipFill>
        <p:spPr>
          <a:xfrm>
            <a:off x="190500" y="631610"/>
            <a:ext cx="11868150" cy="6238930"/>
          </a:xfrm>
          <a:prstGeom prst="rect">
            <a:avLst/>
          </a:prstGeom>
        </p:spPr>
      </p:pic>
    </p:spTree>
    <p:extLst>
      <p:ext uri="{BB962C8B-B14F-4D97-AF65-F5344CB8AC3E}">
        <p14:creationId xmlns:p14="http://schemas.microsoft.com/office/powerpoint/2010/main" val="734616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风险管理计划</a:t>
            </a:r>
            <a:r>
              <a:rPr lang="en-US" altLang="zh-CN" sz="3200" dirty="0"/>
              <a:t>——</a:t>
            </a:r>
            <a:r>
              <a:rPr lang="zh-CN" altLang="en-US" sz="3200" dirty="0"/>
              <a:t>风险控制</a:t>
            </a:r>
            <a:r>
              <a:rPr lang="en-US" altLang="zh-CN" sz="1600" dirty="0" smtClean="0">
                <a:solidFill>
                  <a:srgbClr val="365A96"/>
                </a:solidFill>
              </a:rPr>
              <a:t>[1</a:t>
            </a:r>
            <a:r>
              <a:rPr lang="en-US" altLang="zh-CN" sz="1600" dirty="0">
                <a:solidFill>
                  <a:srgbClr val="365A96"/>
                </a:solidFill>
              </a:rPr>
              <a:t>]</a:t>
            </a:r>
            <a:endParaRPr lang="zh-CN" altLang="en-US" sz="3200" dirty="0"/>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t="-1" b="42873"/>
          <a:stretch/>
        </p:blipFill>
        <p:spPr>
          <a:xfrm>
            <a:off x="1950720" y="588441"/>
            <a:ext cx="8340305" cy="6269559"/>
          </a:xfrm>
          <a:prstGeom prst="rect">
            <a:avLst/>
          </a:prstGeom>
        </p:spPr>
      </p:pic>
    </p:spTree>
    <p:extLst>
      <p:ext uri="{BB962C8B-B14F-4D97-AF65-F5344CB8AC3E}">
        <p14:creationId xmlns:p14="http://schemas.microsoft.com/office/powerpoint/2010/main" val="1571973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风险管理计划</a:t>
            </a:r>
            <a:r>
              <a:rPr lang="en-US" altLang="zh-CN" sz="3200" dirty="0"/>
              <a:t>——</a:t>
            </a:r>
            <a:r>
              <a:rPr lang="zh-CN" altLang="en-US" sz="3200" dirty="0"/>
              <a:t>风险控制</a:t>
            </a:r>
            <a:r>
              <a:rPr lang="en-US" altLang="zh-CN" sz="1600" dirty="0" smtClean="0">
                <a:solidFill>
                  <a:srgbClr val="365A96"/>
                </a:solidFill>
              </a:rPr>
              <a:t>[1</a:t>
            </a:r>
            <a:r>
              <a:rPr lang="en-US" altLang="zh-CN" sz="1600" dirty="0">
                <a:solidFill>
                  <a:srgbClr val="365A96"/>
                </a:solidFill>
              </a:rPr>
              <a:t>]</a:t>
            </a:r>
            <a:endParaRPr lang="zh-CN" altLang="en-US" sz="3200" dirty="0"/>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b="44860"/>
          <a:stretch/>
        </p:blipFill>
        <p:spPr>
          <a:xfrm>
            <a:off x="1798320" y="612560"/>
            <a:ext cx="8553665" cy="6220797"/>
          </a:xfrm>
          <a:prstGeom prst="rect">
            <a:avLst/>
          </a:prstGeom>
        </p:spPr>
      </p:pic>
    </p:spTree>
    <p:extLst>
      <p:ext uri="{BB962C8B-B14F-4D97-AF65-F5344CB8AC3E}">
        <p14:creationId xmlns:p14="http://schemas.microsoft.com/office/powerpoint/2010/main" val="2486865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风险管理计划</a:t>
            </a:r>
            <a:r>
              <a:rPr lang="en-US" altLang="zh-CN" sz="3200" dirty="0"/>
              <a:t>——</a:t>
            </a:r>
            <a:r>
              <a:rPr lang="zh-CN" altLang="en-US" sz="3200" dirty="0"/>
              <a:t>风险控制</a:t>
            </a:r>
            <a:r>
              <a:rPr lang="en-US" altLang="zh-CN" sz="1600" dirty="0" smtClean="0">
                <a:solidFill>
                  <a:srgbClr val="365A96"/>
                </a:solidFill>
              </a:rPr>
              <a:t>[1</a:t>
            </a:r>
            <a:r>
              <a:rPr lang="en-US" altLang="zh-CN" sz="1600" dirty="0">
                <a:solidFill>
                  <a:srgbClr val="365A96"/>
                </a:solidFill>
              </a:rPr>
              <a:t>]</a:t>
            </a:r>
            <a:endParaRPr lang="zh-CN" altLang="en-US" sz="3200" dirty="0"/>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b="39889"/>
          <a:stretch/>
        </p:blipFill>
        <p:spPr>
          <a:xfrm>
            <a:off x="1722120" y="675979"/>
            <a:ext cx="8953713" cy="6182021"/>
          </a:xfrm>
          <a:prstGeom prst="rect">
            <a:avLst/>
          </a:prstGeom>
        </p:spPr>
      </p:pic>
    </p:spTree>
    <p:extLst>
      <p:ext uri="{BB962C8B-B14F-4D97-AF65-F5344CB8AC3E}">
        <p14:creationId xmlns:p14="http://schemas.microsoft.com/office/powerpoint/2010/main" val="3251611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3628551" cy="769441"/>
          </a:xfrm>
          <a:prstGeom prst="rect">
            <a:avLst/>
          </a:prstGeom>
          <a:noFill/>
        </p:spPr>
        <p:txBody>
          <a:bodyPr wrap="square">
            <a:spAutoFit/>
          </a:bodyPr>
          <a:lstStyle/>
          <a:p>
            <a:pPr>
              <a:defRPr/>
            </a:pPr>
            <a:r>
              <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成本管理计划</a:t>
            </a:r>
          </a:p>
        </p:txBody>
      </p:sp>
      <p:sp>
        <p:nvSpPr>
          <p:cNvPr id="13" name="文本框 3"/>
          <p:cNvSpPr txBox="1">
            <a:spLocks noChangeArrowheads="1"/>
          </p:cNvSpPr>
          <p:nvPr/>
        </p:nvSpPr>
        <p:spPr bwMode="auto">
          <a:xfrm>
            <a:off x="4873949" y="3347281"/>
            <a:ext cx="18698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7200" b="1" dirty="0">
                <a:solidFill>
                  <a:schemeClr val="bg1"/>
                </a:solidFill>
                <a:latin typeface="微软雅黑" panose="020B0503020204020204" pitchFamily="34" charset="-122"/>
                <a:ea typeface="微软雅黑" panose="020B0503020204020204" pitchFamily="34" charset="-122"/>
              </a:rPr>
              <a:t>7</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47696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成本管理计划</a:t>
            </a:r>
            <a:r>
              <a:rPr lang="en-US" altLang="zh-CN" sz="3200" dirty="0"/>
              <a:t>——</a:t>
            </a:r>
            <a:r>
              <a:rPr lang="zh-CN" altLang="en-US" sz="3200" dirty="0"/>
              <a:t>项目成本估算</a:t>
            </a:r>
            <a:r>
              <a:rPr lang="en-US" altLang="zh-CN" sz="1600" dirty="0" smtClean="0">
                <a:solidFill>
                  <a:srgbClr val="365A96"/>
                </a:solidFill>
              </a:rPr>
              <a:t>[1</a:t>
            </a:r>
            <a:r>
              <a:rPr lang="zh-CN" altLang="en-US" sz="1600" dirty="0" smtClean="0">
                <a:solidFill>
                  <a:srgbClr val="365A96"/>
                </a:solidFill>
              </a:rPr>
              <a:t>，</a:t>
            </a:r>
            <a:r>
              <a:rPr lang="en-US" altLang="zh-CN" sz="1600" dirty="0" smtClean="0">
                <a:solidFill>
                  <a:srgbClr val="365A96"/>
                </a:solidFill>
              </a:rPr>
              <a:t>8]</a:t>
            </a:r>
            <a:endParaRPr lang="zh-CN" altLang="en-US" sz="32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6353"/>
            <a:ext cx="12192000" cy="5520647"/>
          </a:xfrm>
          <a:prstGeom prst="rect">
            <a:avLst/>
          </a:prstGeom>
        </p:spPr>
      </p:pic>
    </p:spTree>
    <p:extLst>
      <p:ext uri="{BB962C8B-B14F-4D97-AF65-F5344CB8AC3E}">
        <p14:creationId xmlns:p14="http://schemas.microsoft.com/office/powerpoint/2010/main" val="572679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3628551" cy="769441"/>
          </a:xfrm>
          <a:prstGeom prst="rect">
            <a:avLst/>
          </a:prstGeom>
          <a:noFill/>
        </p:spPr>
        <p:txBody>
          <a:bodyPr wrap="square">
            <a:spAutoFit/>
          </a:bodyPr>
          <a:lstStyle/>
          <a:p>
            <a:pPr>
              <a:defRPr/>
            </a:pPr>
            <a:r>
              <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质量管理计划</a:t>
            </a:r>
          </a:p>
        </p:txBody>
      </p:sp>
      <p:sp>
        <p:nvSpPr>
          <p:cNvPr id="13" name="文本框 3"/>
          <p:cNvSpPr txBox="1">
            <a:spLocks noChangeArrowheads="1"/>
          </p:cNvSpPr>
          <p:nvPr/>
        </p:nvSpPr>
        <p:spPr bwMode="auto">
          <a:xfrm>
            <a:off x="4873949" y="3347281"/>
            <a:ext cx="18698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7200" b="1" dirty="0">
                <a:solidFill>
                  <a:schemeClr val="bg1"/>
                </a:solidFill>
                <a:latin typeface="微软雅黑" panose="020B0503020204020204" pitchFamily="34" charset="-122"/>
                <a:ea typeface="微软雅黑" panose="020B0503020204020204" pitchFamily="34" charset="-122"/>
              </a:rPr>
              <a:t>8</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88554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质量管理计划</a:t>
            </a:r>
            <a:r>
              <a:rPr lang="en-US" altLang="zh-CN" sz="3200" dirty="0"/>
              <a:t>——</a:t>
            </a:r>
            <a:r>
              <a:rPr lang="zh-CN" altLang="en-US" sz="3200" dirty="0"/>
              <a:t>管理机构</a:t>
            </a:r>
            <a:r>
              <a:rPr lang="en-US" altLang="zh-CN" sz="1600" dirty="0">
                <a:solidFill>
                  <a:srgbClr val="365A96"/>
                </a:solidFill>
              </a:rPr>
              <a:t>[</a:t>
            </a:r>
            <a:r>
              <a:rPr lang="en-US" altLang="zh-CN" sz="1600" dirty="0" smtClean="0">
                <a:solidFill>
                  <a:srgbClr val="365A96"/>
                </a:solidFill>
              </a:rPr>
              <a:t>1]</a:t>
            </a:r>
            <a:endParaRPr lang="zh-CN" altLang="en-US" sz="3200" dirty="0"/>
          </a:p>
        </p:txBody>
      </p:sp>
      <p:pic>
        <p:nvPicPr>
          <p:cNvPr id="3" name="图片 2"/>
          <p:cNvPicPr/>
          <p:nvPr/>
        </p:nvPicPr>
        <p:blipFill>
          <a:blip r:embed="rId3">
            <a:extLst>
              <a:ext uri="{28A0092B-C50C-407E-A947-70E740481C1C}">
                <a14:useLocalDpi xmlns:a14="http://schemas.microsoft.com/office/drawing/2010/main" val="0"/>
              </a:ext>
            </a:extLst>
          </a:blip>
          <a:srcRect/>
          <a:stretch>
            <a:fillRect/>
          </a:stretch>
        </p:blipFill>
        <p:spPr bwMode="auto">
          <a:xfrm>
            <a:off x="177040" y="776177"/>
            <a:ext cx="11837919" cy="58946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20621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4369331" cy="769441"/>
          </a:xfrm>
          <a:prstGeom prst="rect">
            <a:avLst/>
          </a:prstGeom>
          <a:noFill/>
        </p:spPr>
        <p:txBody>
          <a:bodyPr wrap="square">
            <a:spAutoFit/>
          </a:bodyPr>
          <a:lstStyle/>
          <a:p>
            <a:r>
              <a:rPr lang="zh-CN" altLang="en-US" sz="44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可行性分析报告</a:t>
            </a:r>
          </a:p>
        </p:txBody>
      </p:sp>
      <p:sp>
        <p:nvSpPr>
          <p:cNvPr id="13" name="文本框 3"/>
          <p:cNvSpPr txBox="1">
            <a:spLocks noChangeArrowheads="1"/>
          </p:cNvSpPr>
          <p:nvPr/>
        </p:nvSpPr>
        <p:spPr bwMode="auto">
          <a:xfrm>
            <a:off x="4850222" y="3225848"/>
            <a:ext cx="186980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8800" b="1" dirty="0">
                <a:solidFill>
                  <a:schemeClr val="bg1"/>
                </a:solidFill>
                <a:latin typeface="微软雅黑" panose="020B0503020204020204" pitchFamily="34" charset="-122"/>
                <a:ea typeface="微软雅黑" panose="020B0503020204020204" pitchFamily="34" charset="-122"/>
              </a:rPr>
              <a:t>02</a:t>
            </a:r>
            <a:endParaRPr lang="zh-CN" altLang="en-US" sz="8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36131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质量管理计划</a:t>
            </a:r>
            <a:r>
              <a:rPr lang="en-US" altLang="zh-CN" sz="1600" dirty="0">
                <a:solidFill>
                  <a:srgbClr val="365A96"/>
                </a:solidFill>
              </a:rPr>
              <a:t>[</a:t>
            </a:r>
            <a:r>
              <a:rPr lang="en-US" altLang="zh-CN" sz="1600" dirty="0" smtClean="0">
                <a:solidFill>
                  <a:srgbClr val="365A96"/>
                </a:solidFill>
              </a:rPr>
              <a:t>1]</a:t>
            </a:r>
            <a:endParaRPr lang="zh-CN" altLang="en-US" sz="3200" dirty="0"/>
          </a:p>
        </p:txBody>
      </p:sp>
      <p:sp>
        <p:nvSpPr>
          <p:cNvPr id="4" name="矩形 3"/>
          <p:cNvSpPr/>
          <p:nvPr/>
        </p:nvSpPr>
        <p:spPr>
          <a:xfrm>
            <a:off x="596824" y="612560"/>
            <a:ext cx="10998352" cy="587853"/>
          </a:xfrm>
          <a:prstGeom prst="rect">
            <a:avLst/>
          </a:prstGeom>
        </p:spPr>
        <p:txBody>
          <a:bodyPr wrap="square">
            <a:spAutoFit/>
          </a:bodyPr>
          <a:lstStyle/>
          <a:p>
            <a:pPr>
              <a:lnSpc>
                <a:spcPct val="115000"/>
              </a:lnSpc>
              <a:spcAft>
                <a:spcPts val="1000"/>
              </a:spcAft>
            </a:pPr>
            <a:r>
              <a:rPr lang="zh-CN" altLang="zh-CN" sz="2800" dirty="0">
                <a:latin typeface="Cambria" panose="02040503050406030204" pitchFamily="18" charset="0"/>
                <a:ea typeface="等线" panose="02010600030101010101" pitchFamily="2" charset="-122"/>
                <a:cs typeface="Times New Roman" panose="02020603050405020304" pitchFamily="18" charset="0"/>
              </a:rPr>
              <a:t>软件质量保证计划中规定的每一个任务的负责单位或成员的责任如下：</a:t>
            </a:r>
            <a:endParaRPr lang="zh-CN" altLang="zh-CN" sz="3200" dirty="0">
              <a:effectLst/>
              <a:latin typeface="Cambria" panose="02040503050406030204" pitchFamily="18" charset="0"/>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5273" y="1131627"/>
            <a:ext cx="7481454" cy="5659588"/>
          </a:xfrm>
          <a:prstGeom prst="rect">
            <a:avLst/>
          </a:prstGeom>
        </p:spPr>
      </p:pic>
    </p:spTree>
    <p:extLst>
      <p:ext uri="{BB962C8B-B14F-4D97-AF65-F5344CB8AC3E}">
        <p14:creationId xmlns:p14="http://schemas.microsoft.com/office/powerpoint/2010/main" val="3831451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质量管理计划</a:t>
            </a:r>
            <a:r>
              <a:rPr lang="en-US" altLang="zh-CN" sz="3200" dirty="0"/>
              <a:t>——</a:t>
            </a:r>
            <a:r>
              <a:rPr lang="zh-CN" altLang="en-US" sz="3200" dirty="0"/>
              <a:t>配置管理说明</a:t>
            </a:r>
            <a:r>
              <a:rPr lang="en-US" altLang="zh-CN" sz="1600" dirty="0">
                <a:solidFill>
                  <a:srgbClr val="365A96"/>
                </a:solidFill>
              </a:rPr>
              <a:t>[</a:t>
            </a:r>
            <a:r>
              <a:rPr lang="en-US" altLang="zh-CN" sz="1600" dirty="0" smtClean="0">
                <a:solidFill>
                  <a:srgbClr val="365A96"/>
                </a:solidFill>
              </a:rPr>
              <a:t>1]</a:t>
            </a:r>
            <a:endParaRPr lang="zh-CN" altLang="en-US" sz="3200" dirty="0"/>
          </a:p>
        </p:txBody>
      </p:sp>
      <p:sp>
        <p:nvSpPr>
          <p:cNvPr id="3" name="矩形 2"/>
          <p:cNvSpPr/>
          <p:nvPr/>
        </p:nvSpPr>
        <p:spPr>
          <a:xfrm>
            <a:off x="247580" y="3576087"/>
            <a:ext cx="11696841" cy="3136243"/>
          </a:xfrm>
          <a:prstGeom prst="rect">
            <a:avLst/>
          </a:prstGeom>
        </p:spPr>
        <p:txBody>
          <a:bodyPr wrap="square">
            <a:spAutoFit/>
          </a:bodyPr>
          <a:lstStyle/>
          <a:p>
            <a:pPr lvl="0" algn="ctr">
              <a:lnSpc>
                <a:spcPct val="115000"/>
              </a:lnSpc>
              <a:spcAft>
                <a:spcPts val="0"/>
              </a:spcAft>
            </a:pP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注意点</a:t>
            </a:r>
            <a:endParaRPr lang="en-US" altLang="zh-CN" sz="2800" b="1" dirty="0">
              <a:latin typeface="微软雅黑" panose="020B0503020204020204" pitchFamily="34" charset="-122"/>
              <a:ea typeface="微软雅黑" panose="020B0503020204020204" pitchFamily="34" charset="-122"/>
              <a:cs typeface="Times New Roman" panose="02020603050405020304" pitchFamily="18" charset="0"/>
            </a:endParaRPr>
          </a:p>
          <a:p>
            <a:pPr lvl="0" algn="just">
              <a:lnSpc>
                <a:spcPct val="115000"/>
              </a:lnSpc>
              <a:spcAft>
                <a:spcPts val="0"/>
              </a:spcAft>
            </a:pPr>
            <a:r>
              <a:rPr lang="en-US" altLang="zh-CN" sz="2400" dirty="0">
                <a:latin typeface="+mn-ea"/>
                <a:cs typeface="Times New Roman" panose="02020603050405020304" pitchFamily="18" charset="0"/>
              </a:rPr>
              <a:t>1.push</a:t>
            </a:r>
            <a:r>
              <a:rPr lang="zh-CN" altLang="zh-CN" sz="2400" dirty="0">
                <a:latin typeface="+mn-ea"/>
                <a:cs typeface="Times New Roman" panose="02020603050405020304" pitchFamily="18" charset="0"/>
              </a:rPr>
              <a:t>之前请先</a:t>
            </a:r>
            <a:r>
              <a:rPr lang="en-US" altLang="zh-CN" sz="2400" dirty="0">
                <a:latin typeface="+mn-ea"/>
                <a:cs typeface="Times New Roman" panose="02020603050405020304" pitchFamily="18" charset="0"/>
              </a:rPr>
              <a:t>fetch</a:t>
            </a:r>
            <a:r>
              <a:rPr lang="zh-CN" altLang="zh-CN" sz="2400" dirty="0">
                <a:latin typeface="+mn-ea"/>
                <a:cs typeface="Times New Roman" panose="02020603050405020304" pitchFamily="18" charset="0"/>
              </a:rPr>
              <a:t>，看看远程仓库目前是不是最新版本，如果是的话先</a:t>
            </a:r>
            <a:r>
              <a:rPr lang="en-US" altLang="zh-CN" sz="2400" dirty="0">
                <a:latin typeface="+mn-ea"/>
                <a:cs typeface="Times New Roman" panose="02020603050405020304" pitchFamily="18" charset="0"/>
              </a:rPr>
              <a:t>pull</a:t>
            </a:r>
            <a:r>
              <a:rPr lang="zh-CN" altLang="zh-CN" sz="2400" dirty="0">
                <a:latin typeface="+mn-ea"/>
                <a:cs typeface="Times New Roman" panose="02020603050405020304" pitchFamily="18" charset="0"/>
              </a:rPr>
              <a:t>下来，再</a:t>
            </a:r>
            <a:r>
              <a:rPr lang="en-US" altLang="zh-CN" sz="2400" dirty="0">
                <a:latin typeface="+mn-ea"/>
                <a:cs typeface="Times New Roman" panose="02020603050405020304" pitchFamily="18" charset="0"/>
              </a:rPr>
              <a:t>push</a:t>
            </a:r>
            <a:r>
              <a:rPr lang="zh-CN" altLang="zh-CN" sz="2400" dirty="0">
                <a:latin typeface="+mn-ea"/>
                <a:cs typeface="Times New Roman" panose="02020603050405020304" pitchFamily="18" charset="0"/>
              </a:rPr>
              <a:t>，防止冲突。</a:t>
            </a:r>
            <a:endParaRPr lang="zh-CN" altLang="zh-CN" sz="2800" dirty="0">
              <a:latin typeface="+mn-ea"/>
              <a:cs typeface="Times New Roman" panose="02020603050405020304" pitchFamily="18" charset="0"/>
            </a:endParaRPr>
          </a:p>
          <a:p>
            <a:pPr lvl="0" algn="just">
              <a:lnSpc>
                <a:spcPct val="115000"/>
              </a:lnSpc>
              <a:spcAft>
                <a:spcPts val="0"/>
              </a:spcAft>
            </a:pPr>
            <a:r>
              <a:rPr lang="en-US" altLang="zh-CN" sz="2400" dirty="0">
                <a:latin typeface="+mn-ea"/>
                <a:cs typeface="Times New Roman" panose="02020603050405020304" pitchFamily="18" charset="0"/>
              </a:rPr>
              <a:t>2.</a:t>
            </a:r>
            <a:r>
              <a:rPr lang="zh-CN" altLang="zh-CN" sz="2400" dirty="0">
                <a:latin typeface="+mn-ea"/>
                <a:cs typeface="Times New Roman" panose="02020603050405020304" pitchFamily="18" charset="0"/>
              </a:rPr>
              <a:t>对于</a:t>
            </a:r>
            <a:r>
              <a:rPr lang="en-US" altLang="zh-CN" sz="2400" dirty="0">
                <a:latin typeface="+mn-ea"/>
                <a:cs typeface="Times New Roman" panose="02020603050405020304" pitchFamily="18" charset="0"/>
              </a:rPr>
              <a:t>push</a:t>
            </a:r>
            <a:r>
              <a:rPr lang="zh-CN" altLang="zh-CN" sz="2400" dirty="0">
                <a:latin typeface="+mn-ea"/>
                <a:cs typeface="Times New Roman" panose="02020603050405020304" pitchFamily="18" charset="0"/>
              </a:rPr>
              <a:t>时，备注应该详细，比如对哪些文件的哪些部分做了何种修改，而不要笼统的说修改了某个文件</a:t>
            </a:r>
            <a:endParaRPr lang="zh-CN" altLang="zh-CN" sz="2800" dirty="0">
              <a:latin typeface="+mn-ea"/>
              <a:cs typeface="Times New Roman" panose="02020603050405020304" pitchFamily="18" charset="0"/>
            </a:endParaRPr>
          </a:p>
          <a:p>
            <a:pPr lvl="0" algn="just">
              <a:lnSpc>
                <a:spcPct val="115000"/>
              </a:lnSpc>
              <a:spcAft>
                <a:spcPts val="0"/>
              </a:spcAft>
            </a:pPr>
            <a:r>
              <a:rPr lang="en-US" altLang="zh-CN" sz="2400" dirty="0">
                <a:latin typeface="+mn-ea"/>
                <a:cs typeface="Times New Roman" panose="02020603050405020304" pitchFamily="18" charset="0"/>
              </a:rPr>
              <a:t>3.</a:t>
            </a:r>
            <a:r>
              <a:rPr lang="zh-CN" altLang="zh-CN" sz="2400" dirty="0">
                <a:latin typeface="+mn-ea"/>
                <a:cs typeface="Times New Roman" panose="02020603050405020304" pitchFamily="18" charset="0"/>
              </a:rPr>
              <a:t>只有配置管理员有权限新建分支、合并分支。</a:t>
            </a:r>
            <a:endParaRPr lang="zh-CN" altLang="zh-CN" sz="2800" dirty="0">
              <a:latin typeface="+mn-ea"/>
              <a:cs typeface="Times New Roman" panose="02020603050405020304" pitchFamily="18" charset="0"/>
            </a:endParaRPr>
          </a:p>
          <a:p>
            <a:pPr lvl="0" algn="just">
              <a:lnSpc>
                <a:spcPct val="115000"/>
              </a:lnSpc>
              <a:spcAft>
                <a:spcPts val="0"/>
              </a:spcAft>
            </a:pPr>
            <a:r>
              <a:rPr lang="en-US" altLang="zh-CN" sz="2400" dirty="0">
                <a:latin typeface="+mn-ea"/>
                <a:cs typeface="Times New Roman" panose="02020603050405020304" pitchFamily="18" charset="0"/>
              </a:rPr>
              <a:t>4.</a:t>
            </a:r>
            <a:r>
              <a:rPr lang="zh-CN" altLang="zh-CN" sz="2400" dirty="0">
                <a:latin typeface="+mn-ea"/>
                <a:cs typeface="Times New Roman" panose="02020603050405020304" pitchFamily="18" charset="0"/>
              </a:rPr>
              <a:t>项目最新的进度体现在</a:t>
            </a:r>
            <a:r>
              <a:rPr lang="en-US" altLang="zh-CN" sz="2400" dirty="0" err="1">
                <a:latin typeface="+mn-ea"/>
                <a:cs typeface="Times New Roman" panose="02020603050405020304" pitchFamily="18" charset="0"/>
              </a:rPr>
              <a:t>ModifyingMaster</a:t>
            </a:r>
            <a:r>
              <a:rPr lang="zh-CN" altLang="zh-CN" sz="2400" dirty="0">
                <a:latin typeface="+mn-ea"/>
                <a:cs typeface="Times New Roman" panose="02020603050405020304" pitchFamily="18" charset="0"/>
              </a:rPr>
              <a:t>分支上，</a:t>
            </a:r>
            <a:r>
              <a:rPr lang="en-US" altLang="zh-CN" sz="2400" dirty="0">
                <a:latin typeface="+mn-ea"/>
                <a:cs typeface="Times New Roman" panose="02020603050405020304" pitchFamily="18" charset="0"/>
              </a:rPr>
              <a:t>Master</a:t>
            </a:r>
            <a:r>
              <a:rPr lang="zh-CN" altLang="zh-CN" sz="2400" dirty="0">
                <a:latin typeface="+mn-ea"/>
                <a:cs typeface="Times New Roman" panose="02020603050405020304" pitchFamily="18" charset="0"/>
              </a:rPr>
              <a:t>是拿来保存里程碑快照的。</a:t>
            </a:r>
            <a:endParaRPr lang="zh-CN" altLang="zh-CN" sz="2800" dirty="0">
              <a:effectLst/>
              <a:latin typeface="+mn-ea"/>
              <a:cs typeface="Times New Roman" panose="02020603050405020304" pitchFamily="18" charset="0"/>
            </a:endParaRPr>
          </a:p>
        </p:txBody>
      </p:sp>
      <p:sp>
        <p:nvSpPr>
          <p:cNvPr id="4" name="文本框 3"/>
          <p:cNvSpPr txBox="1"/>
          <p:nvPr/>
        </p:nvSpPr>
        <p:spPr>
          <a:xfrm>
            <a:off x="1843517" y="724718"/>
            <a:ext cx="8504967" cy="2739211"/>
          </a:xfrm>
          <a:prstGeom prst="rect">
            <a:avLst/>
          </a:prstGeom>
          <a:noFill/>
        </p:spPr>
        <p:txBody>
          <a:bodyPr wrap="square" rtlCol="0">
            <a:spAutoFit/>
          </a:bodyPr>
          <a:lstStyle/>
          <a:p>
            <a:pPr algn="ctr"/>
            <a:r>
              <a:rPr lang="zh-CN" altLang="en-US" sz="2800" b="1" dirty="0"/>
              <a:t>版本格式</a:t>
            </a:r>
          </a:p>
          <a:p>
            <a:r>
              <a:rPr lang="zh-CN" altLang="en-US" sz="2400" dirty="0"/>
              <a:t>每一个文档的版本格式为</a:t>
            </a:r>
            <a:r>
              <a:rPr lang="en-US" altLang="zh-CN" sz="2400" dirty="0"/>
              <a:t>[</a:t>
            </a:r>
            <a:r>
              <a:rPr lang="zh-CN" altLang="en-US" sz="2400" dirty="0"/>
              <a:t>主版本号</a:t>
            </a:r>
            <a:r>
              <a:rPr lang="en-US" altLang="zh-CN" sz="2400" dirty="0"/>
              <a:t>.</a:t>
            </a:r>
            <a:r>
              <a:rPr lang="zh-CN" altLang="en-US" sz="2400" dirty="0"/>
              <a:t>子版本号</a:t>
            </a:r>
            <a:r>
              <a:rPr lang="en-US" altLang="zh-CN" sz="2400" dirty="0"/>
              <a:t>.</a:t>
            </a:r>
            <a:r>
              <a:rPr lang="zh-CN" altLang="en-US" sz="2400" dirty="0"/>
              <a:t>修正版本号。</a:t>
            </a:r>
          </a:p>
          <a:p>
            <a:r>
              <a:rPr lang="zh-CN" altLang="en-US" sz="2400" dirty="0"/>
              <a:t>示例：</a:t>
            </a:r>
            <a:r>
              <a:rPr lang="en-US" altLang="zh-CN" sz="2400" dirty="0"/>
              <a:t>0.1.1</a:t>
            </a:r>
          </a:p>
          <a:p>
            <a:r>
              <a:rPr lang="zh-CN" altLang="en-US" sz="2400" dirty="0"/>
              <a:t>文档的初始版本为</a:t>
            </a:r>
            <a:r>
              <a:rPr lang="en-US" altLang="zh-CN" sz="2400" dirty="0"/>
              <a:t>0.1.0</a:t>
            </a:r>
            <a:r>
              <a:rPr lang="zh-CN" altLang="en-US" sz="2400" dirty="0"/>
              <a:t>。</a:t>
            </a:r>
          </a:p>
          <a:p>
            <a:r>
              <a:rPr lang="zh-CN" altLang="en-US" sz="2400" dirty="0"/>
              <a:t>当文件内容有了重大的变化或改进，主版本号加一。</a:t>
            </a:r>
          </a:p>
          <a:p>
            <a:r>
              <a:rPr lang="zh-CN" altLang="en-US" sz="2400" dirty="0"/>
              <a:t>当文档的内容有了模块的增加、补充等，子版本号加一。</a:t>
            </a:r>
          </a:p>
          <a:p>
            <a:r>
              <a:rPr lang="zh-CN" altLang="en-US" sz="2400" dirty="0"/>
              <a:t>当文档的内容有了小修改，如修正了纰漏等，修正版本号加一</a:t>
            </a:r>
            <a:r>
              <a:rPr lang="zh-CN" altLang="en-US" dirty="0"/>
              <a:t>。</a:t>
            </a:r>
          </a:p>
        </p:txBody>
      </p:sp>
    </p:spTree>
    <p:extLst>
      <p:ext uri="{BB962C8B-B14F-4D97-AF65-F5344CB8AC3E}">
        <p14:creationId xmlns:p14="http://schemas.microsoft.com/office/powerpoint/2010/main" val="1114923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质量管理计划</a:t>
            </a:r>
            <a:r>
              <a:rPr lang="en-US" altLang="zh-CN" sz="3200" dirty="0"/>
              <a:t>——</a:t>
            </a:r>
            <a:r>
              <a:rPr lang="zh-CN" altLang="en-US" sz="3200" dirty="0"/>
              <a:t>配置管理说明</a:t>
            </a:r>
            <a:r>
              <a:rPr lang="en-US" altLang="zh-CN" sz="1600" dirty="0">
                <a:solidFill>
                  <a:srgbClr val="365A96"/>
                </a:solidFill>
              </a:rPr>
              <a:t>[</a:t>
            </a:r>
            <a:r>
              <a:rPr lang="en-US" altLang="zh-CN" sz="1600" dirty="0" smtClean="0">
                <a:solidFill>
                  <a:srgbClr val="365A96"/>
                </a:solidFill>
              </a:rPr>
              <a:t>1]</a:t>
            </a:r>
            <a:endParaRPr lang="zh-CN" altLang="en-US" sz="3200" dirty="0"/>
          </a:p>
        </p:txBody>
      </p:sp>
      <p:graphicFrame>
        <p:nvGraphicFramePr>
          <p:cNvPr id="4" name="表格 3">
            <a:extLst>
              <a:ext uri="{FF2B5EF4-FFF2-40B4-BE49-F238E27FC236}">
                <a16:creationId xmlns:a16="http://schemas.microsoft.com/office/drawing/2014/main" id="{64830B8D-A7F7-4602-8DE3-F27AEBDAF46A}"/>
              </a:ext>
            </a:extLst>
          </p:cNvPr>
          <p:cNvGraphicFramePr>
            <a:graphicFrameLocks noGrp="1"/>
          </p:cNvGraphicFramePr>
          <p:nvPr>
            <p:extLst>
              <p:ext uri="{D42A27DB-BD31-4B8C-83A1-F6EECF244321}">
                <p14:modId xmlns:p14="http://schemas.microsoft.com/office/powerpoint/2010/main" val="844984702"/>
              </p:ext>
            </p:extLst>
          </p:nvPr>
        </p:nvGraphicFramePr>
        <p:xfrm>
          <a:off x="52474" y="638573"/>
          <a:ext cx="12085097" cy="6209528"/>
        </p:xfrm>
        <a:graphic>
          <a:graphicData uri="http://schemas.openxmlformats.org/drawingml/2006/table">
            <a:tbl>
              <a:tblPr firstRow="1" firstCol="1" bandRow="1"/>
              <a:tblGrid>
                <a:gridCol w="1732752">
                  <a:extLst>
                    <a:ext uri="{9D8B030D-6E8A-4147-A177-3AD203B41FA5}">
                      <a16:colId xmlns:a16="http://schemas.microsoft.com/office/drawing/2014/main" val="1728070664"/>
                    </a:ext>
                  </a:extLst>
                </a:gridCol>
                <a:gridCol w="956181">
                  <a:extLst>
                    <a:ext uri="{9D8B030D-6E8A-4147-A177-3AD203B41FA5}">
                      <a16:colId xmlns:a16="http://schemas.microsoft.com/office/drawing/2014/main" val="3845489741"/>
                    </a:ext>
                  </a:extLst>
                </a:gridCol>
                <a:gridCol w="2145105">
                  <a:extLst>
                    <a:ext uri="{9D8B030D-6E8A-4147-A177-3AD203B41FA5}">
                      <a16:colId xmlns:a16="http://schemas.microsoft.com/office/drawing/2014/main" val="1847604171"/>
                    </a:ext>
                  </a:extLst>
                </a:gridCol>
                <a:gridCol w="2009148">
                  <a:extLst>
                    <a:ext uri="{9D8B030D-6E8A-4147-A177-3AD203B41FA5}">
                      <a16:colId xmlns:a16="http://schemas.microsoft.com/office/drawing/2014/main" val="4147355383"/>
                    </a:ext>
                  </a:extLst>
                </a:gridCol>
                <a:gridCol w="5241911">
                  <a:extLst>
                    <a:ext uri="{9D8B030D-6E8A-4147-A177-3AD203B41FA5}">
                      <a16:colId xmlns:a16="http://schemas.microsoft.com/office/drawing/2014/main" val="3301297322"/>
                    </a:ext>
                  </a:extLst>
                </a:gridCol>
              </a:tblGrid>
              <a:tr h="265850">
                <a:tc>
                  <a:txBody>
                    <a:bodyPr/>
                    <a:lstStyle/>
                    <a:p>
                      <a:pPr algn="ctr">
                        <a:lnSpc>
                          <a:spcPct val="115000"/>
                        </a:lnSpc>
                        <a:spcAft>
                          <a:spcPts val="1000"/>
                        </a:spcAft>
                      </a:pPr>
                      <a:r>
                        <a:rPr lang="zh-CN" sz="1600" b="1" cap="all">
                          <a:solidFill>
                            <a:srgbClr val="FFFFFF"/>
                          </a:solidFill>
                          <a:effectLst/>
                          <a:latin typeface="Cambria" panose="02040503050406030204" pitchFamily="18" charset="0"/>
                          <a:ea typeface="等线" panose="02010600030101010101" pitchFamily="2" charset="-122"/>
                          <a:cs typeface="Times New Roman" panose="02020603050405020304" pitchFamily="18" charset="0"/>
                        </a:rPr>
                        <a:t>场景</a:t>
                      </a:r>
                      <a:endParaRPr lang="zh-CN" sz="1600">
                        <a:effectLst/>
                        <a:latin typeface="Cambria" panose="02040503050406030204" pitchFamily="18" charset="0"/>
                        <a:ea typeface="宋体" panose="02010600030101010101" pitchFamily="2" charset="-122"/>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zh-CN" sz="1600" b="1" cap="all">
                          <a:solidFill>
                            <a:srgbClr val="FFFFFF"/>
                          </a:solidFill>
                          <a:effectLst/>
                          <a:latin typeface="Cambria" panose="02040503050406030204" pitchFamily="18" charset="0"/>
                          <a:ea typeface="等线" panose="02010600030101010101" pitchFamily="2" charset="-122"/>
                          <a:cs typeface="Times New Roman" panose="02020603050405020304" pitchFamily="18" charset="0"/>
                        </a:rPr>
                        <a:t>权限</a:t>
                      </a:r>
                      <a:endParaRPr lang="zh-CN" sz="1600">
                        <a:effectLst/>
                        <a:latin typeface="Cambria" panose="02040503050406030204" pitchFamily="18" charset="0"/>
                        <a:ea typeface="宋体" panose="02010600030101010101" pitchFamily="2" charset="-122"/>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zh-CN" sz="1600" b="1" cap="all">
                          <a:solidFill>
                            <a:srgbClr val="FFFFFF"/>
                          </a:solidFill>
                          <a:effectLst/>
                          <a:latin typeface="Cambria" panose="02040503050406030204" pitchFamily="18" charset="0"/>
                          <a:ea typeface="等线" panose="02010600030101010101" pitchFamily="2" charset="-122"/>
                          <a:cs typeface="Times New Roman" panose="02020603050405020304" pitchFamily="18" charset="0"/>
                        </a:rPr>
                        <a:t>操作分支</a:t>
                      </a:r>
                      <a:endParaRPr lang="zh-CN" sz="1600">
                        <a:effectLst/>
                        <a:latin typeface="Cambria" panose="02040503050406030204" pitchFamily="18" charset="0"/>
                        <a:ea typeface="宋体" panose="02010600030101010101" pitchFamily="2" charset="-122"/>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zh-CN" sz="1600" b="1" cap="all">
                          <a:solidFill>
                            <a:srgbClr val="FFFFFF"/>
                          </a:solidFill>
                          <a:effectLst/>
                          <a:latin typeface="Cambria" panose="02040503050406030204" pitchFamily="18" charset="0"/>
                          <a:ea typeface="等线" panose="02010600030101010101" pitchFamily="2" charset="-122"/>
                          <a:cs typeface="Times New Roman" panose="02020603050405020304" pitchFamily="18" charset="0"/>
                        </a:rPr>
                        <a:t>所在目录</a:t>
                      </a:r>
                      <a:endParaRPr lang="zh-CN" sz="1600">
                        <a:effectLst/>
                        <a:latin typeface="Cambria" panose="02040503050406030204" pitchFamily="18" charset="0"/>
                        <a:ea typeface="宋体" panose="02010600030101010101" pitchFamily="2" charset="-122"/>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zh-CN" sz="1600" b="1" cap="all">
                          <a:solidFill>
                            <a:srgbClr val="FFFFFF"/>
                          </a:solidFill>
                          <a:effectLst/>
                          <a:latin typeface="Cambria" panose="02040503050406030204" pitchFamily="18" charset="0"/>
                          <a:ea typeface="等线" panose="02010600030101010101" pitchFamily="2" charset="-122"/>
                          <a:cs typeface="Times New Roman" panose="02020603050405020304" pitchFamily="18" charset="0"/>
                        </a:rPr>
                        <a:t>准备工作</a:t>
                      </a:r>
                      <a:endParaRPr lang="zh-CN" sz="1600">
                        <a:effectLst/>
                        <a:latin typeface="Cambria" panose="02040503050406030204" pitchFamily="18" charset="0"/>
                        <a:ea typeface="宋体" panose="02010600030101010101" pitchFamily="2" charset="-122"/>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extLst>
                  <a:ext uri="{0D108BD9-81ED-4DB2-BD59-A6C34878D82A}">
                    <a16:rowId xmlns:a16="http://schemas.microsoft.com/office/drawing/2014/main" val="3757181367"/>
                  </a:ext>
                </a:extLst>
              </a:tr>
              <a:tr h="608437">
                <a:tc>
                  <a:txBody>
                    <a:bodyPr/>
                    <a:lstStyle/>
                    <a:p>
                      <a:pPr algn="ctr">
                        <a:lnSpc>
                          <a:spcPct val="115000"/>
                        </a:lnSpc>
                        <a:spcAft>
                          <a:spcPts val="1000"/>
                        </a:spcAft>
                      </a:pPr>
                      <a:r>
                        <a:rPr lang="en-US" sz="1800" dirty="0" err="1">
                          <a:effectLst/>
                          <a:latin typeface="+mn-ea"/>
                          <a:ea typeface="+mn-ea"/>
                          <a:cs typeface="Times New Roman" panose="02020603050405020304" pitchFamily="18" charset="0"/>
                        </a:rPr>
                        <a:t>提交个人作业</a:t>
                      </a:r>
                      <a:r>
                        <a:rPr lang="en-US" sz="1800" dirty="0">
                          <a:effectLst/>
                          <a:latin typeface="+mn-ea"/>
                          <a:ea typeface="+mn-ea"/>
                          <a:cs typeface="Times New Roman" panose="02020603050405020304" pitchFamily="18" charset="0"/>
                        </a:rPr>
                        <a:t>/</a:t>
                      </a:r>
                      <a:r>
                        <a:rPr lang="en-US" sz="1800" dirty="0" err="1">
                          <a:effectLst/>
                          <a:latin typeface="+mn-ea"/>
                          <a:ea typeface="+mn-ea"/>
                          <a:cs typeface="Times New Roman" panose="02020603050405020304" pitchFamily="18" charset="0"/>
                        </a:rPr>
                        <a:t>文档</a:t>
                      </a:r>
                      <a:endParaRPr lang="zh-CN" sz="1800" dirty="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500" dirty="0">
                          <a:effectLst/>
                          <a:latin typeface="+mn-ea"/>
                          <a:ea typeface="+mn-ea"/>
                          <a:cs typeface="Times New Roman" panose="02020603050405020304" pitchFamily="18" charset="0"/>
                        </a:rPr>
                        <a:t>项目组所有成员</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600" dirty="0">
                          <a:effectLst/>
                          <a:latin typeface="+mn-ea"/>
                          <a:ea typeface="+mn-ea"/>
                          <a:cs typeface="Times New Roman" panose="02020603050405020304" pitchFamily="18" charset="0"/>
                        </a:rPr>
                        <a:t>组员自己的分支</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600">
                          <a:effectLst/>
                          <a:latin typeface="+mn-ea"/>
                          <a:ea typeface="+mn-ea"/>
                          <a:cs typeface="Times New Roman" panose="02020603050405020304" pitchFamily="18" charset="0"/>
                        </a:rPr>
                        <a:t>非受控文件/组员名</a:t>
                      </a:r>
                      <a:endParaRPr lang="zh-CN" sz="160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GB" sz="1600">
                          <a:effectLst/>
                          <a:latin typeface="+mn-ea"/>
                          <a:ea typeface="+mn-ea"/>
                          <a:cs typeface="Times New Roman" panose="02020603050405020304" pitchFamily="18" charset="0"/>
                        </a:rPr>
                        <a:t> </a:t>
                      </a:r>
                      <a:endParaRPr lang="zh-CN" sz="160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0357513"/>
                  </a:ext>
                </a:extLst>
              </a:tr>
              <a:tr h="1528573">
                <a:tc>
                  <a:txBody>
                    <a:bodyPr/>
                    <a:lstStyle/>
                    <a:p>
                      <a:pPr algn="ctr">
                        <a:lnSpc>
                          <a:spcPct val="115000"/>
                        </a:lnSpc>
                        <a:spcAft>
                          <a:spcPts val="1000"/>
                        </a:spcAft>
                      </a:pPr>
                      <a:r>
                        <a:rPr lang="en-US" sz="1800" dirty="0" err="1">
                          <a:effectLst/>
                          <a:latin typeface="+mn-ea"/>
                          <a:ea typeface="+mn-ea"/>
                          <a:cs typeface="Times New Roman" panose="02020603050405020304" pitchFamily="18" charset="0"/>
                        </a:rPr>
                        <a:t>新增文件</a:t>
                      </a:r>
                      <a:endParaRPr lang="zh-CN" sz="1800" dirty="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500" dirty="0">
                          <a:effectLst/>
                          <a:latin typeface="+mn-ea"/>
                          <a:ea typeface="+mn-ea"/>
                          <a:cs typeface="Times New Roman" panose="02020603050405020304" pitchFamily="18" charset="0"/>
                        </a:rPr>
                        <a:t>项目组所有成员</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600" dirty="0">
                          <a:effectLst/>
                          <a:latin typeface="+mn-ea"/>
                          <a:ea typeface="+mn-ea"/>
                          <a:cs typeface="Times New Roman" panose="02020603050405020304" pitchFamily="18" charset="0"/>
                        </a:rPr>
                        <a:t>新分支</a:t>
                      </a:r>
                      <a:r>
                        <a:rPr lang="en-US" sz="1600" dirty="0">
                          <a:effectLst/>
                          <a:latin typeface="+mn-ea"/>
                          <a:ea typeface="+mn-ea"/>
                          <a:cs typeface="Times New Roman" panose="02020603050405020304" pitchFamily="18" charset="0"/>
                        </a:rPr>
                        <a:t>/</a:t>
                      </a:r>
                      <a:r>
                        <a:rPr lang="en-US" sz="1600" dirty="0" err="1">
                          <a:effectLst/>
                          <a:latin typeface="+mn-ea"/>
                          <a:ea typeface="+mn-ea"/>
                          <a:cs typeface="Times New Roman" panose="02020603050405020304" pitchFamily="18" charset="0"/>
                        </a:rPr>
                        <a:t>ModifyingMaster</a:t>
                      </a:r>
                      <a:endParaRPr lang="zh-CN" sz="1600" dirty="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600">
                          <a:effectLst/>
                          <a:latin typeface="+mn-ea"/>
                          <a:ea typeface="+mn-ea"/>
                          <a:cs typeface="Times New Roman" panose="02020603050405020304" pitchFamily="18" charset="0"/>
                        </a:rPr>
                        <a:t>非受控文件/组员名</a:t>
                      </a:r>
                      <a:endParaRPr lang="zh-CN" sz="160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1600">
                          <a:effectLst/>
                          <a:latin typeface="+mn-ea"/>
                          <a:ea typeface="+mn-ea"/>
                          <a:cs typeface="Times New Roman" panose="02020603050405020304" pitchFamily="18" charset="0"/>
                        </a:rPr>
                        <a:t>根据项目经理的指示完成文档的编写。 模板由项目经理指定、或者小组协同确定模板。</a:t>
                      </a:r>
                    </a:p>
                    <a:p>
                      <a:pPr algn="ctr">
                        <a:lnSpc>
                          <a:spcPct val="115000"/>
                        </a:lnSpc>
                        <a:spcAft>
                          <a:spcPts val="1000"/>
                        </a:spcAft>
                      </a:pPr>
                      <a:r>
                        <a:rPr lang="zh-CN" sz="1600">
                          <a:effectLst/>
                          <a:latin typeface="+mn-ea"/>
                          <a:ea typeface="+mn-ea"/>
                          <a:cs typeface="Times New Roman" panose="02020603050405020304" pitchFamily="18" charset="0"/>
                        </a:rPr>
                        <a:t>增加文件的目录是在组员的文件夹内的，在完成起草之后，并入</a:t>
                      </a:r>
                      <a:r>
                        <a:rPr lang="en-US" sz="1600">
                          <a:effectLst/>
                          <a:latin typeface="+mn-ea"/>
                          <a:ea typeface="+mn-ea"/>
                          <a:cs typeface="Times New Roman" panose="02020603050405020304" pitchFamily="18" charset="0"/>
                        </a:rPr>
                        <a:t>ModifyingMaster</a:t>
                      </a:r>
                      <a:r>
                        <a:rPr lang="zh-CN" sz="1600">
                          <a:effectLst/>
                          <a:latin typeface="+mn-ea"/>
                          <a:ea typeface="+mn-ea"/>
                          <a:cs typeface="Times New Roman" panose="02020603050405020304" pitchFamily="18" charset="0"/>
                        </a:rPr>
                        <a:t>分支的时候由配置管理员把文件转入受控文档。</a:t>
                      </a:r>
                      <a:r>
                        <a:rPr lang="en-US" sz="1600">
                          <a:effectLst/>
                          <a:latin typeface="+mn-ea"/>
                          <a:ea typeface="+mn-ea"/>
                          <a:cs typeface="Times New Roman" panose="02020603050405020304" pitchFamily="18" charset="0"/>
                        </a:rPr>
                        <a:t> </a:t>
                      </a:r>
                      <a:endParaRPr lang="zh-CN" sz="160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9447597"/>
                  </a:ext>
                </a:extLst>
              </a:tr>
              <a:tr h="935092">
                <a:tc>
                  <a:txBody>
                    <a:bodyPr/>
                    <a:lstStyle/>
                    <a:p>
                      <a:pPr algn="ctr">
                        <a:lnSpc>
                          <a:spcPct val="115000"/>
                        </a:lnSpc>
                        <a:spcAft>
                          <a:spcPts val="1000"/>
                        </a:spcAft>
                      </a:pPr>
                      <a:r>
                        <a:rPr lang="en-US" sz="1800" dirty="0" err="1">
                          <a:effectLst/>
                          <a:latin typeface="+mn-ea"/>
                          <a:ea typeface="+mn-ea"/>
                          <a:cs typeface="Times New Roman" panose="02020603050405020304" pitchFamily="18" charset="0"/>
                        </a:rPr>
                        <a:t>协同编写文档</a:t>
                      </a:r>
                      <a:endParaRPr lang="zh-CN" sz="1800" dirty="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500" dirty="0">
                          <a:effectLst/>
                          <a:latin typeface="+mn-ea"/>
                          <a:ea typeface="+mn-ea"/>
                          <a:cs typeface="Times New Roman" panose="02020603050405020304" pitchFamily="18" charset="0"/>
                        </a:rPr>
                        <a:t>项目组所有成员</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600" dirty="0">
                          <a:effectLst/>
                          <a:latin typeface="+mn-ea"/>
                          <a:ea typeface="+mn-ea"/>
                          <a:cs typeface="Times New Roman" panose="02020603050405020304" pitchFamily="18" charset="0"/>
                        </a:rPr>
                        <a:t>新分支</a:t>
                      </a:r>
                      <a:r>
                        <a:rPr lang="en-US" sz="1600" dirty="0">
                          <a:effectLst/>
                          <a:latin typeface="+mn-ea"/>
                          <a:ea typeface="+mn-ea"/>
                          <a:cs typeface="Times New Roman" panose="02020603050405020304" pitchFamily="18" charset="0"/>
                        </a:rPr>
                        <a:t>/</a:t>
                      </a:r>
                      <a:r>
                        <a:rPr lang="en-US" sz="1600" dirty="0" err="1">
                          <a:effectLst/>
                          <a:latin typeface="+mn-ea"/>
                          <a:ea typeface="+mn-ea"/>
                          <a:cs typeface="Times New Roman" panose="02020603050405020304" pitchFamily="18" charset="0"/>
                        </a:rPr>
                        <a:t>ModifyingMaster</a:t>
                      </a:r>
                      <a:endParaRPr lang="zh-CN" sz="1600" dirty="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1600">
                          <a:effectLst/>
                          <a:latin typeface="+mn-ea"/>
                          <a:ea typeface="+mn-ea"/>
                          <a:cs typeface="Times New Roman" panose="02020603050405020304" pitchFamily="18" charset="0"/>
                        </a:rPr>
                        <a:t>非受控文件</a:t>
                      </a:r>
                      <a:r>
                        <a:rPr lang="en-US" sz="1600">
                          <a:effectLst/>
                          <a:latin typeface="+mn-ea"/>
                          <a:ea typeface="+mn-ea"/>
                          <a:cs typeface="Times New Roman" panose="02020603050405020304" pitchFamily="18" charset="0"/>
                        </a:rPr>
                        <a:t>/</a:t>
                      </a:r>
                      <a:r>
                        <a:rPr lang="zh-CN" sz="1600">
                          <a:effectLst/>
                          <a:latin typeface="+mn-ea"/>
                          <a:ea typeface="+mn-ea"/>
                          <a:cs typeface="Times New Roman" panose="02020603050405020304" pitchFamily="18" charset="0"/>
                        </a:rPr>
                        <a:t>组员名，</a:t>
                      </a:r>
                    </a:p>
                    <a:p>
                      <a:pPr algn="ctr">
                        <a:lnSpc>
                          <a:spcPct val="115000"/>
                        </a:lnSpc>
                        <a:spcAft>
                          <a:spcPts val="1000"/>
                        </a:spcAft>
                      </a:pPr>
                      <a:r>
                        <a:rPr lang="zh-CN" sz="1600">
                          <a:effectLst/>
                          <a:latin typeface="+mn-ea"/>
                          <a:ea typeface="+mn-ea"/>
                          <a:cs typeface="Times New Roman" panose="02020603050405020304" pitchFamily="18" charset="0"/>
                        </a:rPr>
                        <a:t>该组员是文档的主要编写者</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600">
                          <a:effectLst/>
                          <a:latin typeface="+mn-ea"/>
                          <a:ea typeface="+mn-ea"/>
                          <a:cs typeface="Times New Roman" panose="02020603050405020304" pitchFamily="18" charset="0"/>
                        </a:rPr>
                        <a:t>和新增文件流程一样，文件的主要编写的组员在自己的工作分支上编写文件，其他编写组员也</a:t>
                      </a:r>
                      <a:r>
                        <a:rPr lang="en-US" sz="1600">
                          <a:effectLst/>
                          <a:latin typeface="+mn-ea"/>
                          <a:ea typeface="+mn-ea"/>
                          <a:cs typeface="Times New Roman" panose="02020603050405020304" pitchFamily="18" charset="0"/>
                        </a:rPr>
                        <a:t>pull</a:t>
                      </a:r>
                      <a:r>
                        <a:rPr lang="zh-CN" sz="1600">
                          <a:effectLst/>
                          <a:latin typeface="+mn-ea"/>
                          <a:ea typeface="+mn-ea"/>
                          <a:cs typeface="Times New Roman" panose="02020603050405020304" pitchFamily="18" charset="0"/>
                        </a:rPr>
                        <a:t>下该分支后协同工作。</a:t>
                      </a:r>
                      <a:r>
                        <a:rPr lang="en-US" sz="1600">
                          <a:effectLst/>
                          <a:latin typeface="+mn-ea"/>
                          <a:ea typeface="+mn-ea"/>
                          <a:cs typeface="Times New Roman" panose="02020603050405020304" pitchFamily="18" charset="0"/>
                        </a:rPr>
                        <a:t> </a:t>
                      </a:r>
                      <a:endParaRPr lang="zh-CN" sz="160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3556767"/>
                  </a:ext>
                </a:extLst>
              </a:tr>
              <a:tr h="2169912">
                <a:tc>
                  <a:txBody>
                    <a:bodyPr/>
                    <a:lstStyle/>
                    <a:p>
                      <a:pPr algn="ctr">
                        <a:lnSpc>
                          <a:spcPct val="115000"/>
                        </a:lnSpc>
                        <a:spcAft>
                          <a:spcPts val="1000"/>
                        </a:spcAft>
                      </a:pPr>
                      <a:r>
                        <a:rPr lang="en-US" sz="1800" dirty="0" err="1">
                          <a:effectLst/>
                          <a:latin typeface="+mn-ea"/>
                          <a:ea typeface="+mn-ea"/>
                          <a:cs typeface="Times New Roman" panose="02020603050405020304" pitchFamily="18" charset="0"/>
                        </a:rPr>
                        <a:t>更新现有文件</a:t>
                      </a:r>
                      <a:endParaRPr lang="zh-CN" sz="1800" dirty="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500" dirty="0">
                          <a:effectLst/>
                          <a:latin typeface="+mn-ea"/>
                          <a:ea typeface="+mn-ea"/>
                          <a:cs typeface="Times New Roman" panose="02020603050405020304" pitchFamily="18" charset="0"/>
                        </a:rPr>
                        <a:t>配置管理员</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600" dirty="0">
                          <a:effectLst/>
                          <a:latin typeface="+mn-ea"/>
                          <a:ea typeface="+mn-ea"/>
                          <a:cs typeface="Times New Roman" panose="02020603050405020304" pitchFamily="18" charset="0"/>
                        </a:rPr>
                        <a:t>master</a:t>
                      </a:r>
                      <a:endParaRPr lang="zh-CN" sz="1600" dirty="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600" dirty="0">
                          <a:effectLst/>
                          <a:latin typeface="+mn-ea"/>
                          <a:ea typeface="+mn-ea"/>
                          <a:cs typeface="Times New Roman" panose="02020603050405020304" pitchFamily="18" charset="0"/>
                        </a:rPr>
                        <a:t>受控文件对应的文件夹。</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1600" dirty="0">
                          <a:effectLst/>
                          <a:latin typeface="+mn-ea"/>
                          <a:ea typeface="+mn-ea"/>
                          <a:cs typeface="Times New Roman" panose="02020603050405020304" pitchFamily="18" charset="0"/>
                        </a:rPr>
                        <a:t>和配置管理员协调，确定基准线，然后开一个新分支。名字格式：“</a:t>
                      </a:r>
                      <a:r>
                        <a:rPr lang="en-US" sz="1600" dirty="0">
                          <a:effectLst/>
                          <a:latin typeface="+mn-ea"/>
                          <a:ea typeface="+mn-ea"/>
                          <a:cs typeface="Times New Roman" panose="02020603050405020304" pitchFamily="18" charset="0"/>
                        </a:rPr>
                        <a:t>modify_</a:t>
                      </a:r>
                      <a:r>
                        <a:rPr lang="zh-CN" sz="1600" dirty="0">
                          <a:effectLst/>
                          <a:latin typeface="+mn-ea"/>
                          <a:ea typeface="+mn-ea"/>
                          <a:cs typeface="Times New Roman" panose="02020603050405020304" pitchFamily="18" charset="0"/>
                        </a:rPr>
                        <a:t>文档标识”，然后向该分支上提交记录。在完成修改之后，通知配置管理员（给他一个便签啥的）让他合并入</a:t>
                      </a:r>
                      <a:r>
                        <a:rPr lang="en-US" sz="1600" dirty="0" err="1">
                          <a:effectLst/>
                          <a:latin typeface="+mn-ea"/>
                          <a:ea typeface="+mn-ea"/>
                          <a:cs typeface="Times New Roman" panose="02020603050405020304" pitchFamily="18" charset="0"/>
                        </a:rPr>
                        <a:t>ModifyingMaster</a:t>
                      </a:r>
                      <a:r>
                        <a:rPr lang="zh-CN" sz="1600" dirty="0">
                          <a:effectLst/>
                          <a:latin typeface="+mn-ea"/>
                          <a:ea typeface="+mn-ea"/>
                          <a:cs typeface="Times New Roman" panose="02020603050405020304" pitchFamily="18" charset="0"/>
                        </a:rPr>
                        <a:t>中，如果想自己合并，记得在合并前拉取最新的</a:t>
                      </a:r>
                      <a:r>
                        <a:rPr lang="en-US" sz="1600" dirty="0" err="1">
                          <a:effectLst/>
                          <a:latin typeface="+mn-ea"/>
                          <a:ea typeface="+mn-ea"/>
                          <a:cs typeface="Times New Roman" panose="02020603050405020304" pitchFamily="18" charset="0"/>
                        </a:rPr>
                        <a:t>ModifyingMaster</a:t>
                      </a:r>
                      <a:r>
                        <a:rPr lang="zh-CN" sz="1600" dirty="0">
                          <a:effectLst/>
                          <a:latin typeface="+mn-ea"/>
                          <a:ea typeface="+mn-ea"/>
                          <a:cs typeface="Times New Roman" panose="02020603050405020304" pitchFamily="18" charset="0"/>
                        </a:rPr>
                        <a:t>分支。 </a:t>
                      </a:r>
                    </a:p>
                    <a:p>
                      <a:pPr algn="ctr">
                        <a:lnSpc>
                          <a:spcPct val="115000"/>
                        </a:lnSpc>
                        <a:spcAft>
                          <a:spcPts val="1000"/>
                        </a:spcAft>
                      </a:pPr>
                      <a:r>
                        <a:rPr lang="zh-CN" sz="1600" dirty="0">
                          <a:effectLst/>
                          <a:latin typeface="+mn-ea"/>
                          <a:ea typeface="+mn-ea"/>
                          <a:cs typeface="Times New Roman" panose="02020603050405020304" pitchFamily="18" charset="0"/>
                        </a:rPr>
                        <a:t>请勿在自己的组员文件夹中修改，这样就不能优美的体现出文档改动了。</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1865304"/>
                  </a:ext>
                </a:extLst>
              </a:tr>
              <a:tr h="618069">
                <a:tc>
                  <a:txBody>
                    <a:bodyPr/>
                    <a:lstStyle/>
                    <a:p>
                      <a:pPr algn="ctr">
                        <a:lnSpc>
                          <a:spcPct val="115000"/>
                        </a:lnSpc>
                        <a:spcAft>
                          <a:spcPts val="1000"/>
                        </a:spcAft>
                      </a:pPr>
                      <a:r>
                        <a:rPr lang="zh-CN" sz="1800" dirty="0">
                          <a:effectLst/>
                          <a:latin typeface="+mn-ea"/>
                          <a:ea typeface="+mn-ea"/>
                          <a:cs typeface="Times New Roman" panose="02020603050405020304" pitchFamily="18" charset="0"/>
                        </a:rPr>
                        <a:t>提交整合完的文档，里程碑文档</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500">
                          <a:effectLst/>
                          <a:latin typeface="+mn-ea"/>
                          <a:ea typeface="+mn-ea"/>
                          <a:cs typeface="Times New Roman" panose="02020603050405020304" pitchFamily="18" charset="0"/>
                        </a:rPr>
                        <a:t>配置管理员</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600">
                          <a:effectLst/>
                          <a:latin typeface="+mn-ea"/>
                          <a:ea typeface="+mn-ea"/>
                          <a:cs typeface="Times New Roman" panose="02020603050405020304" pitchFamily="18" charset="0"/>
                        </a:rPr>
                        <a:t>master</a:t>
                      </a:r>
                      <a:endParaRPr lang="zh-CN" sz="160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600" dirty="0">
                          <a:effectLst/>
                          <a:latin typeface="+mn-ea"/>
                          <a:ea typeface="+mn-ea"/>
                          <a:cs typeface="Times New Roman" panose="02020603050405020304" pitchFamily="18" charset="0"/>
                        </a:rPr>
                        <a:t>受控文件对应阶段文件夹。</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600" dirty="0" err="1">
                          <a:effectLst/>
                          <a:latin typeface="+mn-ea"/>
                          <a:ea typeface="+mn-ea"/>
                          <a:cs typeface="Times New Roman" panose="02020603050405020304" pitchFamily="18" charset="0"/>
                        </a:rPr>
                        <a:t>在提交前拉取远端的最新master，并以此为基础再提交</a:t>
                      </a:r>
                      <a:endParaRPr lang="zh-CN" sz="1600" dirty="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2747550"/>
                  </a:ext>
                </a:extLst>
              </a:tr>
            </a:tbl>
          </a:graphicData>
        </a:graphic>
      </p:graphicFrame>
    </p:spTree>
    <p:extLst>
      <p:ext uri="{BB962C8B-B14F-4D97-AF65-F5344CB8AC3E}">
        <p14:creationId xmlns:p14="http://schemas.microsoft.com/office/powerpoint/2010/main" val="162225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3099841" cy="769441"/>
          </a:xfrm>
          <a:prstGeom prst="rect">
            <a:avLst/>
          </a:prstGeom>
          <a:noFill/>
        </p:spPr>
        <p:txBody>
          <a:bodyPr wrap="square">
            <a:spAutoFit/>
          </a:bodyPr>
          <a:lstStyle/>
          <a:p>
            <a:pPr>
              <a:defRPr/>
            </a:pPr>
            <a:r>
              <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常规展示</a:t>
            </a:r>
          </a:p>
        </p:txBody>
      </p:sp>
      <p:sp>
        <p:nvSpPr>
          <p:cNvPr id="13" name="文本框 3"/>
          <p:cNvSpPr txBox="1">
            <a:spLocks noChangeArrowheads="1"/>
          </p:cNvSpPr>
          <p:nvPr/>
        </p:nvSpPr>
        <p:spPr bwMode="auto">
          <a:xfrm>
            <a:off x="4850222" y="3225848"/>
            <a:ext cx="186980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8800" b="1" dirty="0">
                <a:solidFill>
                  <a:schemeClr val="bg1"/>
                </a:solidFill>
                <a:latin typeface="微软雅黑" panose="020B0503020204020204" pitchFamily="34" charset="-122"/>
                <a:ea typeface="微软雅黑" panose="020B0503020204020204" pitchFamily="34" charset="-122"/>
              </a:rPr>
              <a:t>04</a:t>
            </a:r>
            <a:endParaRPr lang="zh-CN" altLang="en-US" sz="8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52346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参考文献</a:t>
            </a:r>
          </a:p>
        </p:txBody>
      </p:sp>
      <p:sp>
        <p:nvSpPr>
          <p:cNvPr id="3" name="矩形 2"/>
          <p:cNvSpPr/>
          <p:nvPr/>
        </p:nvSpPr>
        <p:spPr>
          <a:xfrm>
            <a:off x="0" y="1608706"/>
            <a:ext cx="12161298" cy="3970318"/>
          </a:xfrm>
          <a:prstGeom prst="rect">
            <a:avLst/>
          </a:prstGeom>
        </p:spPr>
        <p:txBody>
          <a:bodyPr wrap="square">
            <a:spAutoFit/>
          </a:bodyPr>
          <a:lstStyle/>
          <a:p>
            <a:pPr>
              <a:lnSpc>
                <a:spcPct val="150000"/>
              </a:lnSpc>
            </a:pPr>
            <a:r>
              <a:rPr lang="zh-CN" altLang="en-US" sz="2400" dirty="0" smtClean="0"/>
              <a:t>[</a:t>
            </a:r>
            <a:r>
              <a:rPr lang="en-US" altLang="zh-CN" sz="2400" dirty="0" smtClean="0"/>
              <a:t>1</a:t>
            </a:r>
            <a:r>
              <a:rPr lang="zh-CN" altLang="en-US" sz="2400" dirty="0" smtClean="0"/>
              <a:t>]</a:t>
            </a:r>
            <a:r>
              <a:rPr lang="zh-CN" altLang="en-US" sz="2400" dirty="0"/>
              <a:t>	</a:t>
            </a:r>
            <a:r>
              <a:rPr lang="en-US" altLang="zh-CN" sz="2400" dirty="0"/>
              <a:t>PRD2018-G06-</a:t>
            </a:r>
            <a:r>
              <a:rPr lang="zh-CN" altLang="en-US" sz="2400" dirty="0"/>
              <a:t>需求工程项目计划</a:t>
            </a:r>
            <a:r>
              <a:rPr lang="en-US" altLang="zh-CN" sz="2400" dirty="0"/>
              <a:t>v1.2.8 2018-10-30 </a:t>
            </a:r>
            <a:r>
              <a:rPr lang="en-US" altLang="zh-CN" sz="2400" dirty="0" err="1" smtClean="0"/>
              <a:t>Beking</a:t>
            </a:r>
            <a:endParaRPr lang="en-US" altLang="zh-CN" sz="2400" dirty="0" smtClean="0"/>
          </a:p>
          <a:p>
            <a:pPr>
              <a:lnSpc>
                <a:spcPct val="150000"/>
              </a:lnSpc>
            </a:pPr>
            <a:r>
              <a:rPr lang="zh-CN" altLang="en-US" sz="2400" dirty="0" smtClean="0"/>
              <a:t>[</a:t>
            </a:r>
            <a:r>
              <a:rPr lang="en-US" altLang="zh-CN" sz="2400" dirty="0" smtClean="0"/>
              <a:t>2</a:t>
            </a:r>
            <a:r>
              <a:rPr lang="zh-CN" altLang="en-US" sz="2400" dirty="0" smtClean="0"/>
              <a:t>]</a:t>
            </a:r>
            <a:r>
              <a:rPr lang="zh-CN" altLang="en-US" sz="2400" dirty="0"/>
              <a:t>	</a:t>
            </a:r>
            <a:r>
              <a:rPr lang="en-US" altLang="zh-CN" sz="2400" dirty="0" smtClean="0"/>
              <a:t>PRD2018-G06-</a:t>
            </a:r>
            <a:r>
              <a:rPr lang="zh-CN" altLang="en-US" sz="2400" dirty="0"/>
              <a:t>项目章程</a:t>
            </a:r>
            <a:r>
              <a:rPr lang="en-US" altLang="zh-CN" sz="2400" dirty="0"/>
              <a:t>v1.1.0 2018-10-20 </a:t>
            </a:r>
            <a:r>
              <a:rPr lang="en-US" altLang="zh-CN" sz="2400" dirty="0" err="1" smtClean="0"/>
              <a:t>maojiao</a:t>
            </a:r>
            <a:endParaRPr lang="en-US" altLang="zh-CN" sz="2400" dirty="0" smtClean="0"/>
          </a:p>
          <a:p>
            <a:pPr>
              <a:lnSpc>
                <a:spcPct val="150000"/>
              </a:lnSpc>
            </a:pPr>
            <a:r>
              <a:rPr lang="zh-CN" altLang="en-US" sz="2400" dirty="0" smtClean="0"/>
              <a:t>[</a:t>
            </a:r>
            <a:r>
              <a:rPr lang="en-US" altLang="zh-CN" sz="2400" dirty="0" smtClean="0"/>
              <a:t>3</a:t>
            </a:r>
            <a:r>
              <a:rPr lang="zh-CN" altLang="en-US" sz="2400" dirty="0" smtClean="0"/>
              <a:t>]</a:t>
            </a:r>
            <a:r>
              <a:rPr lang="zh-CN" altLang="en-US" sz="2400" dirty="0"/>
              <a:t>	</a:t>
            </a:r>
            <a:r>
              <a:rPr lang="en-US" altLang="zh-CN" sz="2400" dirty="0" smtClean="0"/>
              <a:t>PRD2018-G06-</a:t>
            </a:r>
            <a:r>
              <a:rPr lang="zh-CN" altLang="en-US" sz="2400" dirty="0"/>
              <a:t>可行性分析报告</a:t>
            </a:r>
            <a:r>
              <a:rPr lang="en-US" altLang="zh-CN" sz="2400" dirty="0"/>
              <a:t>v0.1.5 2018-10-30 </a:t>
            </a:r>
            <a:r>
              <a:rPr lang="en-US" altLang="zh-CN" sz="2400" dirty="0" err="1" smtClean="0"/>
              <a:t>lpc</a:t>
            </a:r>
            <a:endParaRPr lang="en-US" altLang="zh-CN" sz="2400" dirty="0" smtClean="0"/>
          </a:p>
          <a:p>
            <a:pPr>
              <a:lnSpc>
                <a:spcPct val="150000"/>
              </a:lnSpc>
            </a:pPr>
            <a:r>
              <a:rPr lang="zh-CN" altLang="en-US" sz="2400" dirty="0" smtClean="0"/>
              <a:t>[</a:t>
            </a:r>
            <a:r>
              <a:rPr lang="en-US" altLang="zh-CN" sz="2400" dirty="0" smtClean="0"/>
              <a:t>5</a:t>
            </a:r>
            <a:r>
              <a:rPr lang="zh-CN" altLang="en-US" sz="2400" dirty="0" smtClean="0"/>
              <a:t>]</a:t>
            </a:r>
            <a:r>
              <a:rPr lang="zh-CN" altLang="en-US" sz="2400" dirty="0"/>
              <a:t>	</a:t>
            </a:r>
            <a:r>
              <a:rPr lang="en-US" altLang="zh-CN" sz="2400" dirty="0"/>
              <a:t>PRD2018-G06-OBS 2018-10-21 </a:t>
            </a:r>
            <a:r>
              <a:rPr lang="en-US" altLang="zh-CN" sz="2400" dirty="0" err="1" smtClean="0"/>
              <a:t>Beking</a:t>
            </a:r>
            <a:r>
              <a:rPr lang="en-US" altLang="zh-CN" sz="2400" dirty="0"/>
              <a:t>	</a:t>
            </a:r>
            <a:endParaRPr lang="en-US" altLang="zh-CN" sz="2400" dirty="0" smtClean="0"/>
          </a:p>
          <a:p>
            <a:pPr>
              <a:lnSpc>
                <a:spcPct val="150000"/>
              </a:lnSpc>
            </a:pPr>
            <a:r>
              <a:rPr lang="en-US" altLang="zh-CN" sz="2400" dirty="0" smtClean="0"/>
              <a:t>[6]</a:t>
            </a:r>
            <a:r>
              <a:rPr lang="en-US" altLang="zh-CN" sz="2400" dirty="0"/>
              <a:t>	</a:t>
            </a:r>
            <a:r>
              <a:rPr lang="en-US" altLang="zh-CN" sz="2400" dirty="0" smtClean="0"/>
              <a:t>PRD2018-G06-WBS </a:t>
            </a:r>
            <a:r>
              <a:rPr lang="en-US" altLang="zh-CN" sz="2400" dirty="0"/>
              <a:t>2018-10-21 </a:t>
            </a:r>
            <a:r>
              <a:rPr lang="en-US" altLang="zh-CN" sz="2400" dirty="0" err="1" smtClean="0"/>
              <a:t>Beking</a:t>
            </a:r>
            <a:endParaRPr lang="en-US" altLang="zh-CN" sz="2400" dirty="0" smtClean="0"/>
          </a:p>
          <a:p>
            <a:pPr>
              <a:lnSpc>
                <a:spcPct val="150000"/>
              </a:lnSpc>
            </a:pPr>
            <a:r>
              <a:rPr lang="en-US" altLang="zh-CN" sz="2400" dirty="0" smtClean="0"/>
              <a:t>[7]</a:t>
            </a:r>
            <a:r>
              <a:rPr lang="en-US" altLang="zh-CN" sz="2400" dirty="0"/>
              <a:t>	</a:t>
            </a:r>
            <a:r>
              <a:rPr lang="en-US" altLang="zh-CN" sz="2400" dirty="0" smtClean="0"/>
              <a:t>PRD2018-G06-GANTTv1.1.8.mpp </a:t>
            </a:r>
            <a:r>
              <a:rPr lang="en-US" altLang="zh-CN" sz="2400" dirty="0"/>
              <a:t>2018-10-30 </a:t>
            </a:r>
            <a:r>
              <a:rPr lang="en-US" altLang="zh-CN" sz="2400" dirty="0" err="1"/>
              <a:t>usagiowl</a:t>
            </a:r>
            <a:endParaRPr lang="en-US" altLang="zh-CN" sz="2400" dirty="0" smtClean="0"/>
          </a:p>
          <a:p>
            <a:pPr>
              <a:lnSpc>
                <a:spcPct val="150000"/>
              </a:lnSpc>
            </a:pPr>
            <a:r>
              <a:rPr lang="en-US" altLang="zh-CN" sz="2400" dirty="0" smtClean="0"/>
              <a:t>[8]       2017</a:t>
            </a:r>
            <a:r>
              <a:rPr lang="zh-CN" altLang="en-US" sz="2400" dirty="0"/>
              <a:t>年度杭州市人均收入（每小时）来自</a:t>
            </a:r>
            <a:r>
              <a:rPr lang="en-US" altLang="zh-CN" sz="2400" dirty="0"/>
              <a:t>PRD2018</a:t>
            </a:r>
            <a:r>
              <a:rPr lang="zh-CN" altLang="en-US" sz="2400" dirty="0"/>
              <a:t>江亮儒同学的分享 </a:t>
            </a:r>
            <a:r>
              <a:rPr lang="en-US" altLang="zh-CN" sz="2400" dirty="0" smtClean="0"/>
              <a:t>2018-10-31</a:t>
            </a:r>
            <a:endParaRPr lang="zh-CN" altLang="en-US" sz="2400" dirty="0"/>
          </a:p>
        </p:txBody>
      </p:sp>
    </p:spTree>
    <p:extLst>
      <p:ext uri="{BB962C8B-B14F-4D97-AF65-F5344CB8AC3E}">
        <p14:creationId xmlns:p14="http://schemas.microsoft.com/office/powerpoint/2010/main" val="306353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5776" y="119003"/>
            <a:ext cx="10515600" cy="434975"/>
          </a:xfrm>
        </p:spPr>
        <p:txBody>
          <a:bodyPr>
            <a:normAutofit fontScale="90000"/>
          </a:bodyPr>
          <a:lstStyle/>
          <a:p>
            <a:r>
              <a:rPr lang="zh-CN" altLang="en-US" dirty="0" smtClean="0"/>
              <a:t>会议记录</a:t>
            </a:r>
            <a:endParaRPr lang="zh-CN" altLang="en-US" dirty="0"/>
          </a:p>
        </p:txBody>
      </p:sp>
      <p:pic>
        <p:nvPicPr>
          <p:cNvPr id="5" name="图片 4"/>
          <p:cNvPicPr>
            <a:picLocks noChangeAspect="1"/>
          </p:cNvPicPr>
          <p:nvPr/>
        </p:nvPicPr>
        <p:blipFill>
          <a:blip r:embed="rId3"/>
          <a:stretch>
            <a:fillRect/>
          </a:stretch>
        </p:blipFill>
        <p:spPr>
          <a:xfrm>
            <a:off x="57875" y="767375"/>
            <a:ext cx="5971429" cy="5971429"/>
          </a:xfrm>
          <a:prstGeom prst="rect">
            <a:avLst/>
          </a:prstGeom>
          <a:ln>
            <a:solidFill>
              <a:schemeClr val="tx1"/>
            </a:solidFill>
          </a:ln>
        </p:spPr>
      </p:pic>
      <p:pic>
        <p:nvPicPr>
          <p:cNvPr id="6" name="图片 5"/>
          <p:cNvPicPr>
            <a:picLocks noChangeAspect="1"/>
          </p:cNvPicPr>
          <p:nvPr/>
        </p:nvPicPr>
        <p:blipFill>
          <a:blip r:embed="rId4"/>
          <a:stretch>
            <a:fillRect/>
          </a:stretch>
        </p:blipFill>
        <p:spPr>
          <a:xfrm>
            <a:off x="6105554" y="910232"/>
            <a:ext cx="6028571" cy="5685714"/>
          </a:xfrm>
          <a:prstGeom prst="rect">
            <a:avLst/>
          </a:prstGeom>
          <a:ln>
            <a:solidFill>
              <a:schemeClr val="tx1"/>
            </a:solidFill>
          </a:ln>
        </p:spPr>
      </p:pic>
    </p:spTree>
    <p:extLst>
      <p:ext uri="{BB962C8B-B14F-4D97-AF65-F5344CB8AC3E}">
        <p14:creationId xmlns:p14="http://schemas.microsoft.com/office/powerpoint/2010/main" val="40824618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a:t>小组本次分工</a:t>
            </a:r>
            <a:endParaRPr lang="zh-CN" altLang="en-US" sz="3200" dirty="0"/>
          </a:p>
        </p:txBody>
      </p:sp>
      <p:sp>
        <p:nvSpPr>
          <p:cNvPr id="13" name="矩形 12">
            <a:extLst>
              <a:ext uri="{FF2B5EF4-FFF2-40B4-BE49-F238E27FC236}">
                <a16:creationId xmlns:a16="http://schemas.microsoft.com/office/drawing/2014/main" id="{E13C946F-E936-400C-8313-373C6EECBD54}"/>
              </a:ext>
            </a:extLst>
          </p:cNvPr>
          <p:cNvSpPr/>
          <p:nvPr/>
        </p:nvSpPr>
        <p:spPr>
          <a:xfrm>
            <a:off x="408668" y="1142137"/>
            <a:ext cx="11636728" cy="5848845"/>
          </a:xfrm>
          <a:prstGeom prst="rect">
            <a:avLst/>
          </a:prstGeom>
        </p:spPr>
        <p:txBody>
          <a:bodyPr wrap="square">
            <a:spAutoFit/>
          </a:bodyPr>
          <a:lstStyle/>
          <a:p>
            <a:pPr>
              <a:lnSpc>
                <a:spcPct val="200000"/>
              </a:lnSpc>
            </a:pPr>
            <a:r>
              <a:rPr lang="zh-CN" altLang="en-US" sz="3200" dirty="0"/>
              <a:t>郑丞钧：</a:t>
            </a:r>
            <a:r>
              <a:rPr lang="zh-CN" altLang="zh-CN" sz="3200" dirty="0"/>
              <a:t>甘特图修订更新进度</a:t>
            </a:r>
            <a:r>
              <a:rPr lang="zh-CN" altLang="en-US" sz="3200" dirty="0"/>
              <a:t>，需求工程项目计划的更新</a:t>
            </a:r>
            <a:endParaRPr lang="en-US" altLang="zh-CN" sz="3200" dirty="0"/>
          </a:p>
          <a:p>
            <a:pPr>
              <a:lnSpc>
                <a:spcPct val="200000"/>
              </a:lnSpc>
            </a:pPr>
            <a:r>
              <a:rPr lang="zh-CN" altLang="en-US" sz="3200" dirty="0"/>
              <a:t>苏碧青：需求工程项目计划的更新</a:t>
            </a:r>
          </a:p>
          <a:p>
            <a:pPr>
              <a:lnSpc>
                <a:spcPct val="200000"/>
              </a:lnSpc>
            </a:pPr>
            <a:r>
              <a:rPr lang="zh-CN" altLang="en-US" sz="3200" dirty="0"/>
              <a:t>罗培铖：</a:t>
            </a:r>
            <a:r>
              <a:rPr lang="en-US" altLang="zh-CN" sz="3200" dirty="0"/>
              <a:t>QA</a:t>
            </a:r>
            <a:r>
              <a:rPr lang="zh-CN" altLang="en-US" sz="3200" dirty="0"/>
              <a:t>计划起草，配置管理计划、可行性更新</a:t>
            </a:r>
          </a:p>
          <a:p>
            <a:pPr>
              <a:lnSpc>
                <a:spcPct val="200000"/>
              </a:lnSpc>
            </a:pPr>
            <a:r>
              <a:rPr lang="zh-CN" altLang="en-US" sz="3200" dirty="0"/>
              <a:t>张嘉诚：答辩</a:t>
            </a:r>
            <a:r>
              <a:rPr lang="en-US" altLang="zh-CN" sz="3200" dirty="0"/>
              <a:t>PPT</a:t>
            </a:r>
            <a:r>
              <a:rPr lang="zh-CN" altLang="en-US" sz="3200" dirty="0"/>
              <a:t>的制作</a:t>
            </a:r>
            <a:endParaRPr lang="en-US" altLang="zh-CN" sz="3200" dirty="0"/>
          </a:p>
          <a:p>
            <a:pPr>
              <a:lnSpc>
                <a:spcPct val="200000"/>
              </a:lnSpc>
            </a:pPr>
            <a:r>
              <a:rPr lang="zh-CN" altLang="en-US" sz="3200" dirty="0"/>
              <a:t>赵豪杰：总体项目计划的更新</a:t>
            </a:r>
          </a:p>
          <a:p>
            <a:pPr>
              <a:lnSpc>
                <a:spcPct val="200000"/>
              </a:lnSpc>
            </a:pPr>
            <a:endParaRPr lang="zh-CN" altLang="en-US" sz="3200" dirty="0"/>
          </a:p>
        </p:txBody>
      </p:sp>
    </p:spTree>
    <p:extLst>
      <p:ext uri="{BB962C8B-B14F-4D97-AF65-F5344CB8AC3E}">
        <p14:creationId xmlns:p14="http://schemas.microsoft.com/office/powerpoint/2010/main" val="2599063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组内评价（需求工程项目计划阶段）</a:t>
            </a:r>
          </a:p>
        </p:txBody>
      </p:sp>
      <p:pic>
        <p:nvPicPr>
          <p:cNvPr id="4" name="图片 3"/>
          <p:cNvPicPr>
            <a:picLocks noChangeAspect="1"/>
          </p:cNvPicPr>
          <p:nvPr/>
        </p:nvPicPr>
        <p:blipFill>
          <a:blip r:embed="rId3"/>
          <a:stretch>
            <a:fillRect/>
          </a:stretch>
        </p:blipFill>
        <p:spPr>
          <a:xfrm>
            <a:off x="421140" y="980844"/>
            <a:ext cx="3049734" cy="2743583"/>
          </a:xfrm>
          <a:prstGeom prst="rect">
            <a:avLst/>
          </a:prstGeom>
        </p:spPr>
      </p:pic>
      <p:pic>
        <p:nvPicPr>
          <p:cNvPr id="9" name="图片 8"/>
          <p:cNvPicPr>
            <a:picLocks noChangeAspect="1"/>
          </p:cNvPicPr>
          <p:nvPr/>
        </p:nvPicPr>
        <p:blipFill>
          <a:blip r:embed="rId4"/>
          <a:stretch>
            <a:fillRect/>
          </a:stretch>
        </p:blipFill>
        <p:spPr>
          <a:xfrm>
            <a:off x="4310198" y="1119555"/>
            <a:ext cx="2761869" cy="2329039"/>
          </a:xfrm>
          <a:prstGeom prst="rect">
            <a:avLst/>
          </a:prstGeom>
        </p:spPr>
      </p:pic>
      <p:pic>
        <p:nvPicPr>
          <p:cNvPr id="10" name="图片 9"/>
          <p:cNvPicPr>
            <a:picLocks noChangeAspect="1"/>
          </p:cNvPicPr>
          <p:nvPr/>
        </p:nvPicPr>
        <p:blipFill>
          <a:blip r:embed="rId5"/>
          <a:stretch>
            <a:fillRect/>
          </a:stretch>
        </p:blipFill>
        <p:spPr>
          <a:xfrm>
            <a:off x="8183062" y="1095151"/>
            <a:ext cx="2828925" cy="2548370"/>
          </a:xfrm>
          <a:prstGeom prst="rect">
            <a:avLst/>
          </a:prstGeom>
        </p:spPr>
      </p:pic>
      <p:pic>
        <p:nvPicPr>
          <p:cNvPr id="11" name="图片 10"/>
          <p:cNvPicPr>
            <a:picLocks noChangeAspect="1"/>
          </p:cNvPicPr>
          <p:nvPr/>
        </p:nvPicPr>
        <p:blipFill>
          <a:blip r:embed="rId6"/>
          <a:stretch>
            <a:fillRect/>
          </a:stretch>
        </p:blipFill>
        <p:spPr>
          <a:xfrm>
            <a:off x="2323111" y="3724426"/>
            <a:ext cx="2875906" cy="2768507"/>
          </a:xfrm>
          <a:prstGeom prst="rect">
            <a:avLst/>
          </a:prstGeom>
        </p:spPr>
      </p:pic>
      <p:pic>
        <p:nvPicPr>
          <p:cNvPr id="12" name="图片 11"/>
          <p:cNvPicPr>
            <a:picLocks noChangeAspect="1"/>
          </p:cNvPicPr>
          <p:nvPr/>
        </p:nvPicPr>
        <p:blipFill>
          <a:blip r:embed="rId7"/>
          <a:stretch>
            <a:fillRect/>
          </a:stretch>
        </p:blipFill>
        <p:spPr>
          <a:xfrm>
            <a:off x="6339840" y="3721968"/>
            <a:ext cx="2978476" cy="2652705"/>
          </a:xfrm>
          <a:prstGeom prst="rect">
            <a:avLst/>
          </a:prstGeom>
        </p:spPr>
      </p:pic>
    </p:spTree>
    <p:extLst>
      <p:ext uri="{BB962C8B-B14F-4D97-AF65-F5344CB8AC3E}">
        <p14:creationId xmlns:p14="http://schemas.microsoft.com/office/powerpoint/2010/main" val="1300328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3417565" y="2120557"/>
            <a:ext cx="5356869" cy="1882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400">
                <a:solidFill>
                  <a:schemeClr val="bg1"/>
                </a:solidFill>
                <a:latin typeface="+mj-lt"/>
                <a:ea typeface="+mj-ea"/>
                <a:cs typeface="+mj-cs"/>
              </a:defRPr>
            </a:lvl1pPr>
            <a:lvl2pPr algn="l" rtl="0" fontAlgn="base">
              <a:spcBef>
                <a:spcPct val="0"/>
              </a:spcBef>
              <a:spcAft>
                <a:spcPct val="0"/>
              </a:spcAft>
              <a:defRPr sz="2400">
                <a:solidFill>
                  <a:schemeClr val="tx2"/>
                </a:solidFill>
                <a:latin typeface="Arial" pitchFamily="34" charset="0"/>
                <a:ea typeface="微软雅黑" pitchFamily="34" charset="-122"/>
              </a:defRPr>
            </a:lvl2pPr>
            <a:lvl3pPr algn="l" rtl="0" fontAlgn="base">
              <a:spcBef>
                <a:spcPct val="0"/>
              </a:spcBef>
              <a:spcAft>
                <a:spcPct val="0"/>
              </a:spcAft>
              <a:defRPr sz="2400">
                <a:solidFill>
                  <a:schemeClr val="tx2"/>
                </a:solidFill>
                <a:latin typeface="Arial" pitchFamily="34" charset="0"/>
                <a:ea typeface="微软雅黑" pitchFamily="34" charset="-122"/>
              </a:defRPr>
            </a:lvl3pPr>
            <a:lvl4pPr algn="l" rtl="0" fontAlgn="base">
              <a:spcBef>
                <a:spcPct val="0"/>
              </a:spcBef>
              <a:spcAft>
                <a:spcPct val="0"/>
              </a:spcAft>
              <a:defRPr sz="2400">
                <a:solidFill>
                  <a:schemeClr val="tx2"/>
                </a:solidFill>
                <a:latin typeface="Arial" pitchFamily="34" charset="0"/>
                <a:ea typeface="微软雅黑" pitchFamily="34" charset="-122"/>
              </a:defRPr>
            </a:lvl4pPr>
            <a:lvl5pPr algn="l" rtl="0" fontAlgn="base">
              <a:spcBef>
                <a:spcPct val="0"/>
              </a:spcBef>
              <a:spcAft>
                <a:spcPct val="0"/>
              </a:spcAft>
              <a:defRPr sz="2400">
                <a:solidFill>
                  <a:schemeClr val="tx2"/>
                </a:solidFill>
                <a:latin typeface="Arial" pitchFamily="34" charset="0"/>
                <a:ea typeface="微软雅黑" pitchFamily="34" charset="-122"/>
              </a:defRPr>
            </a:lvl5pPr>
            <a:lvl6pPr marL="457200" algn="l" rtl="0" fontAlgn="base">
              <a:spcBef>
                <a:spcPct val="0"/>
              </a:spcBef>
              <a:spcAft>
                <a:spcPct val="0"/>
              </a:spcAft>
              <a:defRPr sz="2400">
                <a:solidFill>
                  <a:schemeClr val="tx2"/>
                </a:solidFill>
                <a:latin typeface="Arial" pitchFamily="34" charset="0"/>
                <a:ea typeface="微软雅黑" pitchFamily="34" charset="-122"/>
              </a:defRPr>
            </a:lvl6pPr>
            <a:lvl7pPr marL="914400" algn="l" rtl="0" fontAlgn="base">
              <a:spcBef>
                <a:spcPct val="0"/>
              </a:spcBef>
              <a:spcAft>
                <a:spcPct val="0"/>
              </a:spcAft>
              <a:defRPr sz="2400">
                <a:solidFill>
                  <a:schemeClr val="tx2"/>
                </a:solidFill>
                <a:latin typeface="Arial" pitchFamily="34" charset="0"/>
                <a:ea typeface="微软雅黑" pitchFamily="34" charset="-122"/>
              </a:defRPr>
            </a:lvl7pPr>
            <a:lvl8pPr marL="1371600" algn="l" rtl="0" fontAlgn="base">
              <a:spcBef>
                <a:spcPct val="0"/>
              </a:spcBef>
              <a:spcAft>
                <a:spcPct val="0"/>
              </a:spcAft>
              <a:defRPr sz="2400">
                <a:solidFill>
                  <a:schemeClr val="tx2"/>
                </a:solidFill>
                <a:latin typeface="Arial" pitchFamily="34" charset="0"/>
                <a:ea typeface="微软雅黑" pitchFamily="34" charset="-122"/>
              </a:defRPr>
            </a:lvl8pPr>
            <a:lvl9pPr marL="1828800" algn="l" rtl="0" fontAlgn="base">
              <a:spcBef>
                <a:spcPct val="0"/>
              </a:spcBef>
              <a:spcAft>
                <a:spcPct val="0"/>
              </a:spcAft>
              <a:defRPr sz="2400">
                <a:solidFill>
                  <a:schemeClr val="tx2"/>
                </a:solidFill>
                <a:latin typeface="Arial" pitchFamily="34" charset="0"/>
                <a:ea typeface="微软雅黑" pitchFamily="34" charset="-122"/>
              </a:defRPr>
            </a:lvl9pPr>
          </a:lstStyle>
          <a:p>
            <a:pPr algn="r"/>
            <a:r>
              <a:rPr lang="zh-CN" altLang="en-US" sz="6600" b="1" dirty="0">
                <a:gradFill>
                  <a:gsLst>
                    <a:gs pos="0">
                      <a:srgbClr val="365A96"/>
                    </a:gs>
                    <a:gs pos="100000">
                      <a:srgbClr val="3AC8D9">
                        <a:shade val="100000"/>
                        <a:satMod val="115000"/>
                      </a:srgbClr>
                    </a:gs>
                  </a:gsLst>
                  <a:lin ang="16200000" scaled="1"/>
                </a:gradFill>
                <a:latin typeface="微软雅黑" pitchFamily="34" charset="-122"/>
                <a:ea typeface="微软雅黑" pitchFamily="34" charset="-122"/>
              </a:rPr>
              <a:t>感谢您的观看</a:t>
            </a:r>
          </a:p>
        </p:txBody>
      </p:sp>
      <p:sp>
        <p:nvSpPr>
          <p:cNvPr id="3" name="Rectangle 3"/>
          <p:cNvSpPr txBox="1">
            <a:spLocks noChangeArrowheads="1"/>
          </p:cNvSpPr>
          <p:nvPr/>
        </p:nvSpPr>
        <p:spPr bwMode="auto">
          <a:xfrm>
            <a:off x="500018" y="3620467"/>
            <a:ext cx="11191962" cy="18369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400">
                <a:solidFill>
                  <a:schemeClr val="bg1"/>
                </a:solidFill>
                <a:latin typeface="+mj-lt"/>
                <a:ea typeface="+mj-ea"/>
                <a:cs typeface="+mj-cs"/>
              </a:defRPr>
            </a:lvl1pPr>
            <a:lvl2pPr algn="l" rtl="0" fontAlgn="base">
              <a:spcBef>
                <a:spcPct val="0"/>
              </a:spcBef>
              <a:spcAft>
                <a:spcPct val="0"/>
              </a:spcAft>
              <a:defRPr sz="2400">
                <a:solidFill>
                  <a:schemeClr val="tx2"/>
                </a:solidFill>
                <a:latin typeface="Arial" pitchFamily="34" charset="0"/>
                <a:ea typeface="微软雅黑" pitchFamily="34" charset="-122"/>
              </a:defRPr>
            </a:lvl2pPr>
            <a:lvl3pPr algn="l" rtl="0" fontAlgn="base">
              <a:spcBef>
                <a:spcPct val="0"/>
              </a:spcBef>
              <a:spcAft>
                <a:spcPct val="0"/>
              </a:spcAft>
              <a:defRPr sz="2400">
                <a:solidFill>
                  <a:schemeClr val="tx2"/>
                </a:solidFill>
                <a:latin typeface="Arial" pitchFamily="34" charset="0"/>
                <a:ea typeface="微软雅黑" pitchFamily="34" charset="-122"/>
              </a:defRPr>
            </a:lvl3pPr>
            <a:lvl4pPr algn="l" rtl="0" fontAlgn="base">
              <a:spcBef>
                <a:spcPct val="0"/>
              </a:spcBef>
              <a:spcAft>
                <a:spcPct val="0"/>
              </a:spcAft>
              <a:defRPr sz="2400">
                <a:solidFill>
                  <a:schemeClr val="tx2"/>
                </a:solidFill>
                <a:latin typeface="Arial" pitchFamily="34" charset="0"/>
                <a:ea typeface="微软雅黑" pitchFamily="34" charset="-122"/>
              </a:defRPr>
            </a:lvl4pPr>
            <a:lvl5pPr algn="l" rtl="0" fontAlgn="base">
              <a:spcBef>
                <a:spcPct val="0"/>
              </a:spcBef>
              <a:spcAft>
                <a:spcPct val="0"/>
              </a:spcAft>
              <a:defRPr sz="2400">
                <a:solidFill>
                  <a:schemeClr val="tx2"/>
                </a:solidFill>
                <a:latin typeface="Arial" pitchFamily="34" charset="0"/>
                <a:ea typeface="微软雅黑" pitchFamily="34" charset="-122"/>
              </a:defRPr>
            </a:lvl5pPr>
            <a:lvl6pPr marL="457200" algn="l" rtl="0" fontAlgn="base">
              <a:spcBef>
                <a:spcPct val="0"/>
              </a:spcBef>
              <a:spcAft>
                <a:spcPct val="0"/>
              </a:spcAft>
              <a:defRPr sz="2400">
                <a:solidFill>
                  <a:schemeClr val="tx2"/>
                </a:solidFill>
                <a:latin typeface="Arial" pitchFamily="34" charset="0"/>
                <a:ea typeface="微软雅黑" pitchFamily="34" charset="-122"/>
              </a:defRPr>
            </a:lvl6pPr>
            <a:lvl7pPr marL="914400" algn="l" rtl="0" fontAlgn="base">
              <a:spcBef>
                <a:spcPct val="0"/>
              </a:spcBef>
              <a:spcAft>
                <a:spcPct val="0"/>
              </a:spcAft>
              <a:defRPr sz="2400">
                <a:solidFill>
                  <a:schemeClr val="tx2"/>
                </a:solidFill>
                <a:latin typeface="Arial" pitchFamily="34" charset="0"/>
                <a:ea typeface="微软雅黑" pitchFamily="34" charset="-122"/>
              </a:defRPr>
            </a:lvl7pPr>
            <a:lvl8pPr marL="1371600" algn="l" rtl="0" fontAlgn="base">
              <a:spcBef>
                <a:spcPct val="0"/>
              </a:spcBef>
              <a:spcAft>
                <a:spcPct val="0"/>
              </a:spcAft>
              <a:defRPr sz="2400">
                <a:solidFill>
                  <a:schemeClr val="tx2"/>
                </a:solidFill>
                <a:latin typeface="Arial" pitchFamily="34" charset="0"/>
                <a:ea typeface="微软雅黑" pitchFamily="34" charset="-122"/>
              </a:defRPr>
            </a:lvl8pPr>
            <a:lvl9pPr marL="1828800" algn="l" rtl="0" fontAlgn="base">
              <a:spcBef>
                <a:spcPct val="0"/>
              </a:spcBef>
              <a:spcAft>
                <a:spcPct val="0"/>
              </a:spcAft>
              <a:defRPr sz="2400">
                <a:solidFill>
                  <a:schemeClr val="tx2"/>
                </a:solidFill>
                <a:latin typeface="Arial" pitchFamily="34" charset="0"/>
                <a:ea typeface="微软雅黑" pitchFamily="34" charset="-122"/>
              </a:defRPr>
            </a:lvl9pPr>
          </a:lstStyle>
          <a:p>
            <a:pPr algn="ctr"/>
            <a:r>
              <a:rPr lang="en-US" altLang="zh-CN" sz="3500" dirty="0">
                <a:gradFill>
                  <a:gsLst>
                    <a:gs pos="0">
                      <a:srgbClr val="365A96"/>
                    </a:gs>
                    <a:gs pos="100000">
                      <a:srgbClr val="3AC8D9">
                        <a:shade val="100000"/>
                        <a:satMod val="115000"/>
                      </a:srgbClr>
                    </a:gs>
                  </a:gsLst>
                  <a:lin ang="16200000" scaled="1"/>
                </a:gradFill>
                <a:latin typeface="+mn-ea"/>
                <a:ea typeface="+mn-ea"/>
              </a:rPr>
              <a:t>PRD-G06</a:t>
            </a:r>
            <a:r>
              <a:rPr lang="zh-CN" altLang="en-US" sz="3500" dirty="0">
                <a:gradFill>
                  <a:gsLst>
                    <a:gs pos="0">
                      <a:srgbClr val="365A96"/>
                    </a:gs>
                    <a:gs pos="100000">
                      <a:srgbClr val="3AC8D9">
                        <a:shade val="100000"/>
                        <a:satMod val="115000"/>
                      </a:srgbClr>
                    </a:gs>
                  </a:gsLst>
                  <a:lin ang="16200000" scaled="1"/>
                </a:gradFill>
                <a:latin typeface="+mn-ea"/>
                <a:ea typeface="+mn-ea"/>
              </a:rPr>
              <a:t>小组</a:t>
            </a:r>
          </a:p>
          <a:p>
            <a:pPr algn="ctr"/>
            <a:r>
              <a:rPr lang="zh-CN" altLang="en-US" sz="3500" dirty="0">
                <a:gradFill>
                  <a:gsLst>
                    <a:gs pos="0">
                      <a:srgbClr val="365A96"/>
                    </a:gs>
                    <a:gs pos="100000">
                      <a:srgbClr val="3AC8D9">
                        <a:shade val="100000"/>
                        <a:satMod val="115000"/>
                      </a:srgbClr>
                    </a:gs>
                  </a:gsLst>
                  <a:lin ang="16200000" scaled="1"/>
                </a:gradFill>
                <a:latin typeface="+mn-ea"/>
                <a:ea typeface="+mn-ea"/>
              </a:rPr>
              <a:t>组长：赵豪杰</a:t>
            </a:r>
          </a:p>
          <a:p>
            <a:pPr algn="ctr"/>
            <a:r>
              <a:rPr lang="zh-CN" altLang="en-US" sz="3500" dirty="0">
                <a:gradFill>
                  <a:gsLst>
                    <a:gs pos="0">
                      <a:srgbClr val="365A96"/>
                    </a:gs>
                    <a:gs pos="100000">
                      <a:srgbClr val="3AC8D9">
                        <a:shade val="100000"/>
                        <a:satMod val="115000"/>
                      </a:srgbClr>
                    </a:gs>
                  </a:gsLst>
                  <a:lin ang="16200000" scaled="1"/>
                </a:gradFill>
                <a:latin typeface="+mn-ea"/>
                <a:ea typeface="+mn-ea"/>
              </a:rPr>
              <a:t>组员：罗培铖，苏碧青，郑丞钧，张嘉诚</a:t>
            </a:r>
          </a:p>
        </p:txBody>
      </p:sp>
    </p:spTree>
    <p:extLst>
      <p:ext uri="{BB962C8B-B14F-4D97-AF65-F5344CB8AC3E}">
        <p14:creationId xmlns:p14="http://schemas.microsoft.com/office/powerpoint/2010/main" val="81468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——SWOT</a:t>
            </a:r>
            <a:r>
              <a:rPr lang="zh-CN" altLang="en-US" sz="3200" dirty="0"/>
              <a:t>分析</a:t>
            </a:r>
            <a:r>
              <a:rPr lang="en-US" altLang="zh-CN" sz="1600" dirty="0" smtClean="0"/>
              <a:t>[3</a:t>
            </a:r>
            <a:r>
              <a:rPr lang="en-US" altLang="zh-CN" sz="1600" dirty="0"/>
              <a:t>]</a:t>
            </a:r>
            <a:endParaRPr lang="zh-CN" altLang="en-US" sz="1600" dirty="0"/>
          </a:p>
        </p:txBody>
      </p:sp>
      <p:grpSp>
        <p:nvGrpSpPr>
          <p:cNvPr id="6" name="ïšļîḍé"/>
          <p:cNvGrpSpPr/>
          <p:nvPr/>
        </p:nvGrpSpPr>
        <p:grpSpPr>
          <a:xfrm>
            <a:off x="4656133" y="1476107"/>
            <a:ext cx="2656114" cy="4572536"/>
            <a:chOff x="4628357" y="1377950"/>
            <a:chExt cx="2935287" cy="4768850"/>
          </a:xfrm>
        </p:grpSpPr>
        <p:grpSp>
          <p:nvGrpSpPr>
            <p:cNvPr id="27" name="îSľïďê"/>
            <p:cNvGrpSpPr/>
            <p:nvPr/>
          </p:nvGrpSpPr>
          <p:grpSpPr>
            <a:xfrm>
              <a:off x="4628357" y="1377950"/>
              <a:ext cx="2935287" cy="4768850"/>
              <a:chOff x="4628357" y="1377950"/>
              <a:chExt cx="2935287" cy="4768850"/>
            </a:xfrm>
          </p:grpSpPr>
          <p:sp>
            <p:nvSpPr>
              <p:cNvPr id="33" name="işľiḓê"/>
              <p:cNvSpPr/>
              <p:nvPr/>
            </p:nvSpPr>
            <p:spPr bwMode="auto">
              <a:xfrm rot="10800000" flipV="1">
                <a:off x="4628357" y="1377950"/>
                <a:ext cx="2935287" cy="3470275"/>
              </a:xfrm>
              <a:custGeom>
                <a:avLst/>
                <a:gdLst>
                  <a:gd name="T0" fmla="*/ 774 w 1058"/>
                  <a:gd name="T1" fmla="*/ 1252 h 1252"/>
                  <a:gd name="T2" fmla="*/ 283 w 1058"/>
                  <a:gd name="T3" fmla="*/ 1252 h 1252"/>
                  <a:gd name="T4" fmla="*/ 248 w 1058"/>
                  <a:gd name="T5" fmla="*/ 1218 h 1252"/>
                  <a:gd name="T6" fmla="*/ 142 w 1058"/>
                  <a:gd name="T7" fmla="*/ 887 h 1252"/>
                  <a:gd name="T8" fmla="*/ 110 w 1058"/>
                  <a:gd name="T9" fmla="*/ 831 h 1252"/>
                  <a:gd name="T10" fmla="*/ 0 w 1058"/>
                  <a:gd name="T11" fmla="*/ 529 h 1252"/>
                  <a:gd name="T12" fmla="*/ 529 w 1058"/>
                  <a:gd name="T13" fmla="*/ 0 h 1252"/>
                  <a:gd name="T14" fmla="*/ 1058 w 1058"/>
                  <a:gd name="T15" fmla="*/ 529 h 1252"/>
                  <a:gd name="T16" fmla="*/ 947 w 1058"/>
                  <a:gd name="T17" fmla="*/ 831 h 1252"/>
                  <a:gd name="T18" fmla="*/ 916 w 1058"/>
                  <a:gd name="T19" fmla="*/ 887 h 1252"/>
                  <a:gd name="T20" fmla="*/ 810 w 1058"/>
                  <a:gd name="T21" fmla="*/ 1218 h 1252"/>
                  <a:gd name="T22" fmla="*/ 774 w 1058"/>
                  <a:gd name="T23" fmla="*/ 1252 h 1252"/>
                  <a:gd name="T24" fmla="*/ 315 w 1058"/>
                  <a:gd name="T25" fmla="*/ 1180 h 1252"/>
                  <a:gd name="T26" fmla="*/ 742 w 1058"/>
                  <a:gd name="T27" fmla="*/ 1180 h 1252"/>
                  <a:gd name="T28" fmla="*/ 851 w 1058"/>
                  <a:gd name="T29" fmla="*/ 857 h 1252"/>
                  <a:gd name="T30" fmla="*/ 885 w 1058"/>
                  <a:gd name="T31" fmla="*/ 794 h 1252"/>
                  <a:gd name="T32" fmla="*/ 986 w 1058"/>
                  <a:gd name="T33" fmla="*/ 529 h 1252"/>
                  <a:gd name="T34" fmla="*/ 529 w 1058"/>
                  <a:gd name="T35" fmla="*/ 72 h 1252"/>
                  <a:gd name="T36" fmla="*/ 72 w 1058"/>
                  <a:gd name="T37" fmla="*/ 529 h 1252"/>
                  <a:gd name="T38" fmla="*/ 172 w 1058"/>
                  <a:gd name="T39" fmla="*/ 794 h 1252"/>
                  <a:gd name="T40" fmla="*/ 207 w 1058"/>
                  <a:gd name="T41" fmla="*/ 857 h 1252"/>
                  <a:gd name="T42" fmla="*/ 315 w 1058"/>
                  <a:gd name="T43" fmla="*/ 1180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58" h="1252">
                    <a:moveTo>
                      <a:pt x="774" y="1252"/>
                    </a:moveTo>
                    <a:cubicBezTo>
                      <a:pt x="283" y="1252"/>
                      <a:pt x="283" y="1252"/>
                      <a:pt x="283" y="1252"/>
                    </a:cubicBezTo>
                    <a:cubicBezTo>
                      <a:pt x="264" y="1252"/>
                      <a:pt x="249" y="1237"/>
                      <a:pt x="248" y="1218"/>
                    </a:cubicBezTo>
                    <a:cubicBezTo>
                      <a:pt x="247" y="1217"/>
                      <a:pt x="239" y="1097"/>
                      <a:pt x="142" y="887"/>
                    </a:cubicBezTo>
                    <a:cubicBezTo>
                      <a:pt x="135" y="873"/>
                      <a:pt x="123" y="853"/>
                      <a:pt x="110" y="831"/>
                    </a:cubicBezTo>
                    <a:cubicBezTo>
                      <a:pt x="66" y="755"/>
                      <a:pt x="0" y="640"/>
                      <a:pt x="0" y="529"/>
                    </a:cubicBezTo>
                    <a:cubicBezTo>
                      <a:pt x="0" y="238"/>
                      <a:pt x="237" y="0"/>
                      <a:pt x="529" y="0"/>
                    </a:cubicBezTo>
                    <a:cubicBezTo>
                      <a:pt x="820" y="0"/>
                      <a:pt x="1058" y="238"/>
                      <a:pt x="1058" y="529"/>
                    </a:cubicBezTo>
                    <a:cubicBezTo>
                      <a:pt x="1058" y="640"/>
                      <a:pt x="991" y="755"/>
                      <a:pt x="947" y="831"/>
                    </a:cubicBezTo>
                    <a:cubicBezTo>
                      <a:pt x="934" y="853"/>
                      <a:pt x="923" y="873"/>
                      <a:pt x="916" y="887"/>
                    </a:cubicBezTo>
                    <a:cubicBezTo>
                      <a:pt x="818" y="1097"/>
                      <a:pt x="810" y="1217"/>
                      <a:pt x="810" y="1218"/>
                    </a:cubicBezTo>
                    <a:cubicBezTo>
                      <a:pt x="809" y="1237"/>
                      <a:pt x="793" y="1252"/>
                      <a:pt x="774" y="1252"/>
                    </a:cubicBezTo>
                    <a:close/>
                    <a:moveTo>
                      <a:pt x="315" y="1180"/>
                    </a:moveTo>
                    <a:cubicBezTo>
                      <a:pt x="742" y="1180"/>
                      <a:pt x="742" y="1180"/>
                      <a:pt x="742" y="1180"/>
                    </a:cubicBezTo>
                    <a:cubicBezTo>
                      <a:pt x="751" y="1127"/>
                      <a:pt x="776" y="1017"/>
                      <a:pt x="851" y="857"/>
                    </a:cubicBezTo>
                    <a:cubicBezTo>
                      <a:pt x="859" y="840"/>
                      <a:pt x="871" y="819"/>
                      <a:pt x="885" y="794"/>
                    </a:cubicBezTo>
                    <a:cubicBezTo>
                      <a:pt x="928" y="721"/>
                      <a:pt x="986" y="621"/>
                      <a:pt x="986" y="529"/>
                    </a:cubicBezTo>
                    <a:cubicBezTo>
                      <a:pt x="986" y="277"/>
                      <a:pt x="781" y="72"/>
                      <a:pt x="529" y="72"/>
                    </a:cubicBezTo>
                    <a:cubicBezTo>
                      <a:pt x="277" y="72"/>
                      <a:pt x="72" y="277"/>
                      <a:pt x="72" y="529"/>
                    </a:cubicBezTo>
                    <a:cubicBezTo>
                      <a:pt x="72" y="621"/>
                      <a:pt x="130" y="721"/>
                      <a:pt x="172" y="794"/>
                    </a:cubicBezTo>
                    <a:cubicBezTo>
                      <a:pt x="187" y="819"/>
                      <a:pt x="199" y="840"/>
                      <a:pt x="207" y="857"/>
                    </a:cubicBezTo>
                    <a:cubicBezTo>
                      <a:pt x="281" y="1017"/>
                      <a:pt x="307" y="1127"/>
                      <a:pt x="315" y="1180"/>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34" name="íŝľiḑê"/>
              <p:cNvSpPr/>
              <p:nvPr/>
            </p:nvSpPr>
            <p:spPr bwMode="auto">
              <a:xfrm rot="10800000" flipV="1">
                <a:off x="5325270" y="4943475"/>
                <a:ext cx="1500187" cy="1203325"/>
              </a:xfrm>
              <a:custGeom>
                <a:avLst/>
                <a:gdLst>
                  <a:gd name="T0" fmla="*/ 495 w 541"/>
                  <a:gd name="T1" fmla="*/ 223 h 434"/>
                  <a:gd name="T2" fmla="*/ 540 w 541"/>
                  <a:gd name="T3" fmla="*/ 168 h 434"/>
                  <a:gd name="T4" fmla="*/ 494 w 541"/>
                  <a:gd name="T5" fmla="*/ 112 h 434"/>
                  <a:gd name="T6" fmla="*/ 540 w 541"/>
                  <a:gd name="T7" fmla="*/ 57 h 434"/>
                  <a:gd name="T8" fmla="*/ 483 w 541"/>
                  <a:gd name="T9" fmla="*/ 0 h 434"/>
                  <a:gd name="T10" fmla="*/ 56 w 541"/>
                  <a:gd name="T11" fmla="*/ 0 h 434"/>
                  <a:gd name="T12" fmla="*/ 0 w 541"/>
                  <a:gd name="T13" fmla="*/ 56 h 434"/>
                  <a:gd name="T14" fmla="*/ 46 w 541"/>
                  <a:gd name="T15" fmla="*/ 112 h 434"/>
                  <a:gd name="T16" fmla="*/ 0 w 541"/>
                  <a:gd name="T17" fmla="*/ 167 h 434"/>
                  <a:gd name="T18" fmla="*/ 46 w 541"/>
                  <a:gd name="T19" fmla="*/ 223 h 434"/>
                  <a:gd name="T20" fmla="*/ 1 w 541"/>
                  <a:gd name="T21" fmla="*/ 278 h 434"/>
                  <a:gd name="T22" fmla="*/ 57 w 541"/>
                  <a:gd name="T23" fmla="*/ 334 h 434"/>
                  <a:gd name="T24" fmla="*/ 157 w 541"/>
                  <a:gd name="T25" fmla="*/ 334 h 434"/>
                  <a:gd name="T26" fmla="*/ 161 w 541"/>
                  <a:gd name="T27" fmla="*/ 351 h 434"/>
                  <a:gd name="T28" fmla="*/ 272 w 541"/>
                  <a:gd name="T29" fmla="*/ 433 h 434"/>
                  <a:gd name="T30" fmla="*/ 383 w 541"/>
                  <a:gd name="T31" fmla="*/ 335 h 434"/>
                  <a:gd name="T32" fmla="*/ 484 w 541"/>
                  <a:gd name="T33" fmla="*/ 335 h 434"/>
                  <a:gd name="T34" fmla="*/ 541 w 541"/>
                  <a:gd name="T35" fmla="*/ 278 h 434"/>
                  <a:gd name="T36" fmla="*/ 495 w 541"/>
                  <a:gd name="T37" fmla="*/ 223 h 434"/>
                  <a:gd name="T38" fmla="*/ 423 w 541"/>
                  <a:gd name="T39" fmla="*/ 241 h 434"/>
                  <a:gd name="T40" fmla="*/ 118 w 541"/>
                  <a:gd name="T41" fmla="*/ 241 h 434"/>
                  <a:gd name="T42" fmla="*/ 104 w 541"/>
                  <a:gd name="T43" fmla="*/ 227 h 434"/>
                  <a:gd name="T44" fmla="*/ 118 w 541"/>
                  <a:gd name="T45" fmla="*/ 213 h 434"/>
                  <a:gd name="T46" fmla="*/ 423 w 541"/>
                  <a:gd name="T47" fmla="*/ 213 h 434"/>
                  <a:gd name="T48" fmla="*/ 437 w 541"/>
                  <a:gd name="T49" fmla="*/ 227 h 434"/>
                  <a:gd name="T50" fmla="*/ 423 w 541"/>
                  <a:gd name="T51" fmla="*/ 241 h 434"/>
                  <a:gd name="T52" fmla="*/ 423 w 541"/>
                  <a:gd name="T53" fmla="*/ 116 h 434"/>
                  <a:gd name="T54" fmla="*/ 118 w 541"/>
                  <a:gd name="T55" fmla="*/ 116 h 434"/>
                  <a:gd name="T56" fmla="*/ 104 w 541"/>
                  <a:gd name="T57" fmla="*/ 102 h 434"/>
                  <a:gd name="T58" fmla="*/ 118 w 541"/>
                  <a:gd name="T59" fmla="*/ 88 h 434"/>
                  <a:gd name="T60" fmla="*/ 423 w 541"/>
                  <a:gd name="T61" fmla="*/ 88 h 434"/>
                  <a:gd name="T62" fmla="*/ 437 w 541"/>
                  <a:gd name="T63" fmla="*/ 102 h 434"/>
                  <a:gd name="T64" fmla="*/ 423 w 541"/>
                  <a:gd name="T65" fmla="*/ 116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1" h="434">
                    <a:moveTo>
                      <a:pt x="495" y="223"/>
                    </a:moveTo>
                    <a:cubicBezTo>
                      <a:pt x="521" y="218"/>
                      <a:pt x="540" y="195"/>
                      <a:pt x="540" y="168"/>
                    </a:cubicBezTo>
                    <a:cubicBezTo>
                      <a:pt x="540" y="140"/>
                      <a:pt x="520" y="117"/>
                      <a:pt x="494" y="112"/>
                    </a:cubicBezTo>
                    <a:cubicBezTo>
                      <a:pt x="520" y="107"/>
                      <a:pt x="540" y="84"/>
                      <a:pt x="540" y="57"/>
                    </a:cubicBezTo>
                    <a:cubicBezTo>
                      <a:pt x="540" y="26"/>
                      <a:pt x="514" y="0"/>
                      <a:pt x="483" y="0"/>
                    </a:cubicBezTo>
                    <a:cubicBezTo>
                      <a:pt x="56" y="0"/>
                      <a:pt x="56" y="0"/>
                      <a:pt x="56" y="0"/>
                    </a:cubicBezTo>
                    <a:cubicBezTo>
                      <a:pt x="25" y="0"/>
                      <a:pt x="0" y="25"/>
                      <a:pt x="0" y="56"/>
                    </a:cubicBezTo>
                    <a:cubicBezTo>
                      <a:pt x="0" y="84"/>
                      <a:pt x="20" y="107"/>
                      <a:pt x="46" y="112"/>
                    </a:cubicBezTo>
                    <a:cubicBezTo>
                      <a:pt x="20" y="117"/>
                      <a:pt x="0" y="140"/>
                      <a:pt x="0" y="167"/>
                    </a:cubicBezTo>
                    <a:cubicBezTo>
                      <a:pt x="0" y="195"/>
                      <a:pt x="20" y="218"/>
                      <a:pt x="46" y="223"/>
                    </a:cubicBezTo>
                    <a:cubicBezTo>
                      <a:pt x="20" y="228"/>
                      <a:pt x="1" y="250"/>
                      <a:pt x="1" y="278"/>
                    </a:cubicBezTo>
                    <a:cubicBezTo>
                      <a:pt x="1" y="309"/>
                      <a:pt x="26" y="334"/>
                      <a:pt x="57" y="334"/>
                    </a:cubicBezTo>
                    <a:cubicBezTo>
                      <a:pt x="157" y="334"/>
                      <a:pt x="157" y="334"/>
                      <a:pt x="157" y="334"/>
                    </a:cubicBezTo>
                    <a:cubicBezTo>
                      <a:pt x="158" y="340"/>
                      <a:pt x="159" y="345"/>
                      <a:pt x="161" y="351"/>
                    </a:cubicBezTo>
                    <a:cubicBezTo>
                      <a:pt x="175" y="399"/>
                      <a:pt x="219" y="434"/>
                      <a:pt x="272" y="433"/>
                    </a:cubicBezTo>
                    <a:cubicBezTo>
                      <a:pt x="331" y="433"/>
                      <a:pt x="380" y="392"/>
                      <a:pt x="383" y="335"/>
                    </a:cubicBezTo>
                    <a:cubicBezTo>
                      <a:pt x="484" y="335"/>
                      <a:pt x="484" y="335"/>
                      <a:pt x="484" y="335"/>
                    </a:cubicBezTo>
                    <a:cubicBezTo>
                      <a:pt x="515" y="335"/>
                      <a:pt x="541" y="309"/>
                      <a:pt x="541" y="278"/>
                    </a:cubicBezTo>
                    <a:cubicBezTo>
                      <a:pt x="541" y="251"/>
                      <a:pt x="521" y="228"/>
                      <a:pt x="495" y="223"/>
                    </a:cubicBezTo>
                    <a:close/>
                    <a:moveTo>
                      <a:pt x="423" y="241"/>
                    </a:moveTo>
                    <a:cubicBezTo>
                      <a:pt x="118" y="241"/>
                      <a:pt x="118" y="241"/>
                      <a:pt x="118" y="241"/>
                    </a:cubicBezTo>
                    <a:cubicBezTo>
                      <a:pt x="110" y="241"/>
                      <a:pt x="104" y="234"/>
                      <a:pt x="104" y="227"/>
                    </a:cubicBezTo>
                    <a:cubicBezTo>
                      <a:pt x="104" y="219"/>
                      <a:pt x="110" y="213"/>
                      <a:pt x="118" y="213"/>
                    </a:cubicBezTo>
                    <a:cubicBezTo>
                      <a:pt x="423" y="213"/>
                      <a:pt x="423" y="213"/>
                      <a:pt x="423" y="213"/>
                    </a:cubicBezTo>
                    <a:cubicBezTo>
                      <a:pt x="431" y="213"/>
                      <a:pt x="437" y="219"/>
                      <a:pt x="437" y="227"/>
                    </a:cubicBezTo>
                    <a:cubicBezTo>
                      <a:pt x="437" y="234"/>
                      <a:pt x="431" y="241"/>
                      <a:pt x="423" y="241"/>
                    </a:cubicBezTo>
                    <a:close/>
                    <a:moveTo>
                      <a:pt x="423" y="116"/>
                    </a:moveTo>
                    <a:cubicBezTo>
                      <a:pt x="118" y="116"/>
                      <a:pt x="118" y="116"/>
                      <a:pt x="118" y="116"/>
                    </a:cubicBezTo>
                    <a:cubicBezTo>
                      <a:pt x="110" y="116"/>
                      <a:pt x="104" y="110"/>
                      <a:pt x="104" y="102"/>
                    </a:cubicBezTo>
                    <a:cubicBezTo>
                      <a:pt x="104" y="95"/>
                      <a:pt x="110" y="88"/>
                      <a:pt x="118" y="88"/>
                    </a:cubicBezTo>
                    <a:cubicBezTo>
                      <a:pt x="423" y="88"/>
                      <a:pt x="423" y="88"/>
                      <a:pt x="423" y="88"/>
                    </a:cubicBezTo>
                    <a:cubicBezTo>
                      <a:pt x="431" y="88"/>
                      <a:pt x="437" y="95"/>
                      <a:pt x="437" y="102"/>
                    </a:cubicBezTo>
                    <a:cubicBezTo>
                      <a:pt x="437" y="110"/>
                      <a:pt x="431" y="116"/>
                      <a:pt x="423" y="116"/>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grpSp>
        <p:grpSp>
          <p:nvGrpSpPr>
            <p:cNvPr id="28" name="îšļíḓé"/>
            <p:cNvGrpSpPr/>
            <p:nvPr/>
          </p:nvGrpSpPr>
          <p:grpSpPr>
            <a:xfrm>
              <a:off x="4995069" y="1744663"/>
              <a:ext cx="2203450" cy="2738437"/>
              <a:chOff x="4995069" y="1744663"/>
              <a:chExt cx="2203450" cy="2738437"/>
            </a:xfrm>
          </p:grpSpPr>
          <p:sp>
            <p:nvSpPr>
              <p:cNvPr id="29" name="îślïďè"/>
              <p:cNvSpPr/>
              <p:nvPr/>
            </p:nvSpPr>
            <p:spPr bwMode="auto">
              <a:xfrm rot="10800000" flipV="1">
                <a:off x="6112669" y="2971800"/>
                <a:ext cx="1012825" cy="1511300"/>
              </a:xfrm>
              <a:custGeom>
                <a:avLst/>
                <a:gdLst>
                  <a:gd name="T0" fmla="*/ 365 w 365"/>
                  <a:gd name="T1" fmla="*/ 387 h 545"/>
                  <a:gd name="T2" fmla="*/ 323 w 365"/>
                  <a:gd name="T3" fmla="*/ 363 h 545"/>
                  <a:gd name="T4" fmla="*/ 303 w 365"/>
                  <a:gd name="T5" fmla="*/ 312 h 545"/>
                  <a:gd name="T6" fmla="*/ 323 w 365"/>
                  <a:gd name="T7" fmla="*/ 260 h 545"/>
                  <a:gd name="T8" fmla="*/ 365 w 365"/>
                  <a:gd name="T9" fmla="*/ 237 h 545"/>
                  <a:gd name="T10" fmla="*/ 365 w 365"/>
                  <a:gd name="T11" fmla="*/ 62 h 545"/>
                  <a:gd name="T12" fmla="*/ 231 w 365"/>
                  <a:gd name="T13" fmla="*/ 62 h 545"/>
                  <a:gd name="T14" fmla="*/ 230 w 365"/>
                  <a:gd name="T15" fmla="*/ 55 h 545"/>
                  <a:gd name="T16" fmla="*/ 170 w 365"/>
                  <a:gd name="T17" fmla="*/ 0 h 545"/>
                  <a:gd name="T18" fmla="*/ 111 w 365"/>
                  <a:gd name="T19" fmla="*/ 55 h 545"/>
                  <a:gd name="T20" fmla="*/ 110 w 365"/>
                  <a:gd name="T21" fmla="*/ 62 h 545"/>
                  <a:gd name="T22" fmla="*/ 0 w 365"/>
                  <a:gd name="T23" fmla="*/ 62 h 545"/>
                  <a:gd name="T24" fmla="*/ 66 w 365"/>
                  <a:gd name="T25" fmla="*/ 189 h 545"/>
                  <a:gd name="T26" fmla="*/ 103 w 365"/>
                  <a:gd name="T27" fmla="*/ 257 h 545"/>
                  <a:gd name="T28" fmla="*/ 206 w 365"/>
                  <a:gd name="T29" fmla="*/ 545 h 545"/>
                  <a:gd name="T30" fmla="*/ 365 w 365"/>
                  <a:gd name="T31" fmla="*/ 545 h 545"/>
                  <a:gd name="T32" fmla="*/ 365 w 365"/>
                  <a:gd name="T33" fmla="*/ 387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5" h="545">
                    <a:moveTo>
                      <a:pt x="365" y="387"/>
                    </a:moveTo>
                    <a:cubicBezTo>
                      <a:pt x="349" y="384"/>
                      <a:pt x="335" y="376"/>
                      <a:pt x="323" y="363"/>
                    </a:cubicBezTo>
                    <a:cubicBezTo>
                      <a:pt x="310" y="349"/>
                      <a:pt x="303" y="331"/>
                      <a:pt x="303" y="312"/>
                    </a:cubicBezTo>
                    <a:cubicBezTo>
                      <a:pt x="303" y="293"/>
                      <a:pt x="310" y="274"/>
                      <a:pt x="323" y="260"/>
                    </a:cubicBezTo>
                    <a:cubicBezTo>
                      <a:pt x="335" y="248"/>
                      <a:pt x="349" y="240"/>
                      <a:pt x="365" y="237"/>
                    </a:cubicBezTo>
                    <a:cubicBezTo>
                      <a:pt x="365" y="62"/>
                      <a:pt x="365" y="62"/>
                      <a:pt x="365" y="62"/>
                    </a:cubicBezTo>
                    <a:cubicBezTo>
                      <a:pt x="231" y="62"/>
                      <a:pt x="231" y="62"/>
                      <a:pt x="231" y="62"/>
                    </a:cubicBezTo>
                    <a:cubicBezTo>
                      <a:pt x="230" y="55"/>
                      <a:pt x="230" y="55"/>
                      <a:pt x="230" y="55"/>
                    </a:cubicBezTo>
                    <a:cubicBezTo>
                      <a:pt x="228" y="24"/>
                      <a:pt x="201" y="0"/>
                      <a:pt x="170" y="0"/>
                    </a:cubicBezTo>
                    <a:cubicBezTo>
                      <a:pt x="140" y="0"/>
                      <a:pt x="113" y="24"/>
                      <a:pt x="111" y="55"/>
                    </a:cubicBezTo>
                    <a:cubicBezTo>
                      <a:pt x="110" y="62"/>
                      <a:pt x="110" y="62"/>
                      <a:pt x="110" y="62"/>
                    </a:cubicBezTo>
                    <a:cubicBezTo>
                      <a:pt x="0" y="62"/>
                      <a:pt x="0" y="62"/>
                      <a:pt x="0" y="62"/>
                    </a:cubicBezTo>
                    <a:cubicBezTo>
                      <a:pt x="19" y="107"/>
                      <a:pt x="45" y="152"/>
                      <a:pt x="66" y="189"/>
                    </a:cubicBezTo>
                    <a:cubicBezTo>
                      <a:pt x="81" y="215"/>
                      <a:pt x="94" y="237"/>
                      <a:pt x="103" y="257"/>
                    </a:cubicBezTo>
                    <a:cubicBezTo>
                      <a:pt x="162" y="383"/>
                      <a:pt x="192" y="481"/>
                      <a:pt x="206" y="545"/>
                    </a:cubicBezTo>
                    <a:cubicBezTo>
                      <a:pt x="365" y="545"/>
                      <a:pt x="365" y="545"/>
                      <a:pt x="365" y="545"/>
                    </a:cubicBezTo>
                    <a:lnTo>
                      <a:pt x="365" y="387"/>
                    </a:lnTo>
                    <a:close/>
                  </a:path>
                </a:pathLst>
              </a:custGeom>
              <a:solidFill>
                <a:schemeClr val="bg1">
                  <a:lumMod val="85000"/>
                </a:schemeClr>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sz="2400" b="1" i="1" dirty="0">
                    <a:solidFill>
                      <a:schemeClr val="tx1">
                        <a:lumMod val="50000"/>
                        <a:lumOff val="50000"/>
                      </a:schemeClr>
                    </a:solidFill>
                  </a:rPr>
                  <a:t>3</a:t>
                </a:r>
                <a:endParaRPr lang="id-ID" sz="2400" b="1" i="1" dirty="0">
                  <a:solidFill>
                    <a:schemeClr val="tx1">
                      <a:lumMod val="50000"/>
                      <a:lumOff val="50000"/>
                    </a:schemeClr>
                  </a:solidFill>
                </a:endParaRPr>
              </a:p>
            </p:txBody>
          </p:sp>
          <p:sp>
            <p:nvSpPr>
              <p:cNvPr id="30" name="ïSľiḓè"/>
              <p:cNvSpPr/>
              <p:nvPr/>
            </p:nvSpPr>
            <p:spPr bwMode="auto">
              <a:xfrm rot="10800000" flipV="1">
                <a:off x="4995069" y="1744663"/>
                <a:ext cx="1069975" cy="1527175"/>
              </a:xfrm>
              <a:custGeom>
                <a:avLst/>
                <a:gdLst>
                  <a:gd name="T0" fmla="*/ 0 w 386"/>
                  <a:gd name="T1" fmla="*/ 164 h 551"/>
                  <a:gd name="T2" fmla="*/ 42 w 386"/>
                  <a:gd name="T3" fmla="*/ 187 h 551"/>
                  <a:gd name="T4" fmla="*/ 62 w 386"/>
                  <a:gd name="T5" fmla="*/ 239 h 551"/>
                  <a:gd name="T6" fmla="*/ 42 w 386"/>
                  <a:gd name="T7" fmla="*/ 291 h 551"/>
                  <a:gd name="T8" fmla="*/ 0 w 386"/>
                  <a:gd name="T9" fmla="*/ 314 h 551"/>
                  <a:gd name="T10" fmla="*/ 0 w 386"/>
                  <a:gd name="T11" fmla="*/ 488 h 551"/>
                  <a:gd name="T12" fmla="*/ 139 w 386"/>
                  <a:gd name="T13" fmla="*/ 488 h 551"/>
                  <a:gd name="T14" fmla="*/ 139 w 386"/>
                  <a:gd name="T15" fmla="*/ 496 h 551"/>
                  <a:gd name="T16" fmla="*/ 199 w 386"/>
                  <a:gd name="T17" fmla="*/ 551 h 551"/>
                  <a:gd name="T18" fmla="*/ 258 w 386"/>
                  <a:gd name="T19" fmla="*/ 496 h 551"/>
                  <a:gd name="T20" fmla="*/ 259 w 386"/>
                  <a:gd name="T21" fmla="*/ 488 h 551"/>
                  <a:gd name="T22" fmla="*/ 366 w 386"/>
                  <a:gd name="T23" fmla="*/ 488 h 551"/>
                  <a:gd name="T24" fmla="*/ 386 w 386"/>
                  <a:gd name="T25" fmla="*/ 397 h 551"/>
                  <a:gd name="T26" fmla="*/ 0 w 386"/>
                  <a:gd name="T27" fmla="*/ 0 h 551"/>
                  <a:gd name="T28" fmla="*/ 0 w 386"/>
                  <a:gd name="T29" fmla="*/ 164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6" h="551">
                    <a:moveTo>
                      <a:pt x="0" y="164"/>
                    </a:moveTo>
                    <a:cubicBezTo>
                      <a:pt x="16" y="167"/>
                      <a:pt x="31" y="175"/>
                      <a:pt x="42" y="187"/>
                    </a:cubicBezTo>
                    <a:cubicBezTo>
                      <a:pt x="55" y="201"/>
                      <a:pt x="62" y="220"/>
                      <a:pt x="62" y="239"/>
                    </a:cubicBezTo>
                    <a:cubicBezTo>
                      <a:pt x="62" y="258"/>
                      <a:pt x="55" y="276"/>
                      <a:pt x="42" y="291"/>
                    </a:cubicBezTo>
                    <a:cubicBezTo>
                      <a:pt x="31" y="303"/>
                      <a:pt x="16" y="311"/>
                      <a:pt x="0" y="314"/>
                    </a:cubicBezTo>
                    <a:cubicBezTo>
                      <a:pt x="0" y="488"/>
                      <a:pt x="0" y="488"/>
                      <a:pt x="0" y="488"/>
                    </a:cubicBezTo>
                    <a:cubicBezTo>
                      <a:pt x="139" y="488"/>
                      <a:pt x="139" y="488"/>
                      <a:pt x="139" y="488"/>
                    </a:cubicBezTo>
                    <a:cubicBezTo>
                      <a:pt x="139" y="496"/>
                      <a:pt x="139" y="496"/>
                      <a:pt x="139" y="496"/>
                    </a:cubicBezTo>
                    <a:cubicBezTo>
                      <a:pt x="142" y="527"/>
                      <a:pt x="168" y="551"/>
                      <a:pt x="199" y="551"/>
                    </a:cubicBezTo>
                    <a:cubicBezTo>
                      <a:pt x="230" y="551"/>
                      <a:pt x="256" y="527"/>
                      <a:pt x="258" y="496"/>
                    </a:cubicBezTo>
                    <a:cubicBezTo>
                      <a:pt x="259" y="488"/>
                      <a:pt x="259" y="488"/>
                      <a:pt x="259" y="488"/>
                    </a:cubicBezTo>
                    <a:cubicBezTo>
                      <a:pt x="366" y="488"/>
                      <a:pt x="366" y="488"/>
                      <a:pt x="366" y="488"/>
                    </a:cubicBezTo>
                    <a:cubicBezTo>
                      <a:pt x="378" y="457"/>
                      <a:pt x="386" y="426"/>
                      <a:pt x="386" y="397"/>
                    </a:cubicBezTo>
                    <a:cubicBezTo>
                      <a:pt x="386" y="182"/>
                      <a:pt x="214" y="6"/>
                      <a:pt x="0" y="0"/>
                    </a:cubicBezTo>
                    <a:lnTo>
                      <a:pt x="0" y="164"/>
                    </a:lnTo>
                    <a:close/>
                  </a:path>
                </a:pathLst>
              </a:custGeom>
              <a:solidFill>
                <a:schemeClr val="accent1"/>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sz="2400" b="1" i="1" dirty="0">
                    <a:solidFill>
                      <a:schemeClr val="bg1"/>
                    </a:solidFill>
                  </a:rPr>
                  <a:t>1</a:t>
                </a:r>
                <a:endParaRPr lang="id-ID" sz="2400" b="1" i="1" dirty="0">
                  <a:solidFill>
                    <a:schemeClr val="bg1"/>
                  </a:solidFill>
                </a:endParaRPr>
              </a:p>
            </p:txBody>
          </p:sp>
          <p:sp>
            <p:nvSpPr>
              <p:cNvPr id="31" name="íŝļîďè"/>
              <p:cNvSpPr/>
              <p:nvPr/>
            </p:nvSpPr>
            <p:spPr bwMode="auto">
              <a:xfrm rot="10800000" flipV="1">
                <a:off x="5938044" y="1744663"/>
                <a:ext cx="1260475" cy="1354138"/>
              </a:xfrm>
              <a:custGeom>
                <a:avLst/>
                <a:gdLst>
                  <a:gd name="T0" fmla="*/ 122 w 454"/>
                  <a:gd name="T1" fmla="*/ 489 h 489"/>
                  <a:gd name="T2" fmla="*/ 145 w 454"/>
                  <a:gd name="T3" fmla="*/ 447 h 489"/>
                  <a:gd name="T4" fmla="*/ 196 w 454"/>
                  <a:gd name="T5" fmla="*/ 426 h 489"/>
                  <a:gd name="T6" fmla="*/ 248 w 454"/>
                  <a:gd name="T7" fmla="*/ 447 h 489"/>
                  <a:gd name="T8" fmla="*/ 271 w 454"/>
                  <a:gd name="T9" fmla="*/ 489 h 489"/>
                  <a:gd name="T10" fmla="*/ 391 w 454"/>
                  <a:gd name="T11" fmla="*/ 489 h 489"/>
                  <a:gd name="T12" fmla="*/ 391 w 454"/>
                  <a:gd name="T13" fmla="*/ 299 h 489"/>
                  <a:gd name="T14" fmla="*/ 399 w 454"/>
                  <a:gd name="T15" fmla="*/ 298 h 489"/>
                  <a:gd name="T16" fmla="*/ 454 w 454"/>
                  <a:gd name="T17" fmla="*/ 239 h 489"/>
                  <a:gd name="T18" fmla="*/ 399 w 454"/>
                  <a:gd name="T19" fmla="*/ 179 h 489"/>
                  <a:gd name="T20" fmla="*/ 391 w 454"/>
                  <a:gd name="T21" fmla="*/ 179 h 489"/>
                  <a:gd name="T22" fmla="*/ 391 w 454"/>
                  <a:gd name="T23" fmla="*/ 0 h 489"/>
                  <a:gd name="T24" fmla="*/ 0 w 454"/>
                  <a:gd name="T25" fmla="*/ 397 h 489"/>
                  <a:gd name="T26" fmla="*/ 19 w 454"/>
                  <a:gd name="T27" fmla="*/ 489 h 489"/>
                  <a:gd name="T28" fmla="*/ 122 w 454"/>
                  <a:gd name="T29" fmla="*/ 489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4" h="489">
                    <a:moveTo>
                      <a:pt x="122" y="489"/>
                    </a:moveTo>
                    <a:cubicBezTo>
                      <a:pt x="125" y="473"/>
                      <a:pt x="133" y="458"/>
                      <a:pt x="145" y="447"/>
                    </a:cubicBezTo>
                    <a:cubicBezTo>
                      <a:pt x="159" y="434"/>
                      <a:pt x="177" y="426"/>
                      <a:pt x="196" y="426"/>
                    </a:cubicBezTo>
                    <a:cubicBezTo>
                      <a:pt x="216" y="426"/>
                      <a:pt x="234" y="434"/>
                      <a:pt x="248" y="447"/>
                    </a:cubicBezTo>
                    <a:cubicBezTo>
                      <a:pt x="260" y="458"/>
                      <a:pt x="268" y="473"/>
                      <a:pt x="271" y="489"/>
                    </a:cubicBezTo>
                    <a:cubicBezTo>
                      <a:pt x="391" y="489"/>
                      <a:pt x="391" y="489"/>
                      <a:pt x="391" y="489"/>
                    </a:cubicBezTo>
                    <a:cubicBezTo>
                      <a:pt x="391" y="299"/>
                      <a:pt x="391" y="299"/>
                      <a:pt x="391" y="299"/>
                    </a:cubicBezTo>
                    <a:cubicBezTo>
                      <a:pt x="399" y="298"/>
                      <a:pt x="399" y="298"/>
                      <a:pt x="399" y="298"/>
                    </a:cubicBezTo>
                    <a:cubicBezTo>
                      <a:pt x="430" y="296"/>
                      <a:pt x="454" y="270"/>
                      <a:pt x="454" y="239"/>
                    </a:cubicBezTo>
                    <a:cubicBezTo>
                      <a:pt x="454" y="208"/>
                      <a:pt x="430" y="182"/>
                      <a:pt x="399" y="179"/>
                    </a:cubicBezTo>
                    <a:cubicBezTo>
                      <a:pt x="391" y="179"/>
                      <a:pt x="391" y="179"/>
                      <a:pt x="391" y="179"/>
                    </a:cubicBezTo>
                    <a:cubicBezTo>
                      <a:pt x="391" y="0"/>
                      <a:pt x="391" y="0"/>
                      <a:pt x="391" y="0"/>
                    </a:cubicBezTo>
                    <a:cubicBezTo>
                      <a:pt x="175" y="3"/>
                      <a:pt x="0" y="180"/>
                      <a:pt x="0" y="397"/>
                    </a:cubicBezTo>
                    <a:cubicBezTo>
                      <a:pt x="0" y="426"/>
                      <a:pt x="7" y="457"/>
                      <a:pt x="19" y="489"/>
                    </a:cubicBezTo>
                    <a:lnTo>
                      <a:pt x="122" y="489"/>
                    </a:lnTo>
                    <a:close/>
                  </a:path>
                </a:pathLst>
              </a:custGeom>
              <a:solidFill>
                <a:schemeClr val="bg1">
                  <a:lumMod val="85000"/>
                </a:schemeClr>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sz="2400" b="1" i="1" dirty="0">
                    <a:solidFill>
                      <a:schemeClr val="tx1">
                        <a:lumMod val="50000"/>
                        <a:lumOff val="50000"/>
                      </a:schemeClr>
                    </a:solidFill>
                  </a:rPr>
                  <a:t>2</a:t>
                </a:r>
                <a:endParaRPr lang="id-ID" sz="2400" b="1" i="1" dirty="0">
                  <a:solidFill>
                    <a:schemeClr val="tx1">
                      <a:lumMod val="50000"/>
                      <a:lumOff val="50000"/>
                    </a:schemeClr>
                  </a:solidFill>
                </a:endParaRPr>
              </a:p>
            </p:txBody>
          </p:sp>
          <p:sp>
            <p:nvSpPr>
              <p:cNvPr id="32" name="ïsliďê"/>
              <p:cNvSpPr/>
              <p:nvPr/>
            </p:nvSpPr>
            <p:spPr bwMode="auto">
              <a:xfrm rot="10800000" flipV="1">
                <a:off x="5066507" y="3143250"/>
                <a:ext cx="1174750" cy="1339850"/>
              </a:xfrm>
              <a:custGeom>
                <a:avLst/>
                <a:gdLst>
                  <a:gd name="T0" fmla="*/ 336 w 423"/>
                  <a:gd name="T1" fmla="*/ 0 h 483"/>
                  <a:gd name="T2" fmla="*/ 313 w 423"/>
                  <a:gd name="T3" fmla="*/ 42 h 483"/>
                  <a:gd name="T4" fmla="*/ 262 w 423"/>
                  <a:gd name="T5" fmla="*/ 62 h 483"/>
                  <a:gd name="T6" fmla="*/ 210 w 423"/>
                  <a:gd name="T7" fmla="*/ 42 h 483"/>
                  <a:gd name="T8" fmla="*/ 187 w 423"/>
                  <a:gd name="T9" fmla="*/ 0 h 483"/>
                  <a:gd name="T10" fmla="*/ 63 w 423"/>
                  <a:gd name="T11" fmla="*/ 0 h 483"/>
                  <a:gd name="T12" fmla="*/ 63 w 423"/>
                  <a:gd name="T13" fmla="*/ 190 h 483"/>
                  <a:gd name="T14" fmla="*/ 55 w 423"/>
                  <a:gd name="T15" fmla="*/ 190 h 483"/>
                  <a:gd name="T16" fmla="*/ 0 w 423"/>
                  <a:gd name="T17" fmla="*/ 250 h 483"/>
                  <a:gd name="T18" fmla="*/ 55 w 423"/>
                  <a:gd name="T19" fmla="*/ 309 h 483"/>
                  <a:gd name="T20" fmla="*/ 63 w 423"/>
                  <a:gd name="T21" fmla="*/ 310 h 483"/>
                  <a:gd name="T22" fmla="*/ 63 w 423"/>
                  <a:gd name="T23" fmla="*/ 483 h 483"/>
                  <a:gd name="T24" fmla="*/ 216 w 423"/>
                  <a:gd name="T25" fmla="*/ 483 h 483"/>
                  <a:gd name="T26" fmla="*/ 319 w 423"/>
                  <a:gd name="T27" fmla="*/ 195 h 483"/>
                  <a:gd name="T28" fmla="*/ 356 w 423"/>
                  <a:gd name="T29" fmla="*/ 127 h 483"/>
                  <a:gd name="T30" fmla="*/ 423 w 423"/>
                  <a:gd name="T31" fmla="*/ 0 h 483"/>
                  <a:gd name="T32" fmla="*/ 336 w 423"/>
                  <a:gd name="T33"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3" h="483">
                    <a:moveTo>
                      <a:pt x="336" y="0"/>
                    </a:moveTo>
                    <a:cubicBezTo>
                      <a:pt x="334" y="16"/>
                      <a:pt x="326" y="31"/>
                      <a:pt x="313" y="42"/>
                    </a:cubicBezTo>
                    <a:cubicBezTo>
                      <a:pt x="299" y="55"/>
                      <a:pt x="281" y="62"/>
                      <a:pt x="262" y="62"/>
                    </a:cubicBezTo>
                    <a:cubicBezTo>
                      <a:pt x="242" y="62"/>
                      <a:pt x="224" y="55"/>
                      <a:pt x="210" y="42"/>
                    </a:cubicBezTo>
                    <a:cubicBezTo>
                      <a:pt x="198" y="31"/>
                      <a:pt x="190" y="16"/>
                      <a:pt x="187" y="0"/>
                    </a:cubicBezTo>
                    <a:cubicBezTo>
                      <a:pt x="63" y="0"/>
                      <a:pt x="63" y="0"/>
                      <a:pt x="63" y="0"/>
                    </a:cubicBezTo>
                    <a:cubicBezTo>
                      <a:pt x="63" y="190"/>
                      <a:pt x="63" y="190"/>
                      <a:pt x="63" y="190"/>
                    </a:cubicBezTo>
                    <a:cubicBezTo>
                      <a:pt x="55" y="190"/>
                      <a:pt x="55" y="190"/>
                      <a:pt x="55" y="190"/>
                    </a:cubicBezTo>
                    <a:cubicBezTo>
                      <a:pt x="24" y="193"/>
                      <a:pt x="0" y="219"/>
                      <a:pt x="0" y="250"/>
                    </a:cubicBezTo>
                    <a:cubicBezTo>
                      <a:pt x="0" y="281"/>
                      <a:pt x="24" y="307"/>
                      <a:pt x="55" y="309"/>
                    </a:cubicBezTo>
                    <a:cubicBezTo>
                      <a:pt x="63" y="310"/>
                      <a:pt x="63" y="310"/>
                      <a:pt x="63" y="310"/>
                    </a:cubicBezTo>
                    <a:cubicBezTo>
                      <a:pt x="63" y="483"/>
                      <a:pt x="63" y="483"/>
                      <a:pt x="63" y="483"/>
                    </a:cubicBezTo>
                    <a:cubicBezTo>
                      <a:pt x="216" y="483"/>
                      <a:pt x="216" y="483"/>
                      <a:pt x="216" y="483"/>
                    </a:cubicBezTo>
                    <a:cubicBezTo>
                      <a:pt x="231" y="419"/>
                      <a:pt x="260" y="321"/>
                      <a:pt x="319" y="195"/>
                    </a:cubicBezTo>
                    <a:cubicBezTo>
                      <a:pt x="328" y="175"/>
                      <a:pt x="341" y="153"/>
                      <a:pt x="356" y="127"/>
                    </a:cubicBezTo>
                    <a:cubicBezTo>
                      <a:pt x="378" y="90"/>
                      <a:pt x="404" y="45"/>
                      <a:pt x="423" y="0"/>
                    </a:cubicBezTo>
                    <a:lnTo>
                      <a:pt x="336" y="0"/>
                    </a:lnTo>
                    <a:close/>
                  </a:path>
                </a:pathLst>
              </a:custGeom>
              <a:solidFill>
                <a:schemeClr val="bg1">
                  <a:lumMod val="85000"/>
                </a:schemeClr>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sz="2400" b="1" i="1" dirty="0">
                    <a:solidFill>
                      <a:schemeClr val="tx1">
                        <a:lumMod val="50000"/>
                        <a:lumOff val="50000"/>
                      </a:schemeClr>
                    </a:solidFill>
                  </a:rPr>
                  <a:t>4</a:t>
                </a:r>
                <a:endParaRPr lang="id-ID" sz="2400" b="1" i="1" dirty="0">
                  <a:solidFill>
                    <a:schemeClr val="tx1">
                      <a:lumMod val="50000"/>
                      <a:lumOff val="50000"/>
                    </a:schemeClr>
                  </a:solidFill>
                </a:endParaRPr>
              </a:p>
            </p:txBody>
          </p:sp>
        </p:grpSp>
      </p:grpSp>
      <p:grpSp>
        <p:nvGrpSpPr>
          <p:cNvPr id="37" name="组合 36"/>
          <p:cNvGrpSpPr/>
          <p:nvPr/>
        </p:nvGrpSpPr>
        <p:grpSpPr>
          <a:xfrm>
            <a:off x="7312248" y="644005"/>
            <a:ext cx="4879752" cy="6213995"/>
            <a:chOff x="8280399" y="1931828"/>
            <a:chExt cx="3238501" cy="949579"/>
          </a:xfrm>
        </p:grpSpPr>
        <p:grpSp>
          <p:nvGrpSpPr>
            <p:cNvPr id="13" name="íšḷíḓê"/>
            <p:cNvGrpSpPr/>
            <p:nvPr/>
          </p:nvGrpSpPr>
          <p:grpSpPr>
            <a:xfrm flipH="1">
              <a:off x="8280399" y="1931828"/>
              <a:ext cx="3238501" cy="949578"/>
              <a:chOff x="293125" y="2113850"/>
              <a:chExt cx="3588662" cy="949578"/>
            </a:xfrm>
          </p:grpSpPr>
          <p:sp>
            <p:nvSpPr>
              <p:cNvPr id="19" name="îsľíḍê">
                <a:extLst>
                  <a:ext uri="{FF2B5EF4-FFF2-40B4-BE49-F238E27FC236}">
                    <a16:creationId xmlns:a16="http://schemas.microsoft.com/office/drawing/2014/main" id="{AC321F9B-F99D-44D6-95EE-4CF3F8A760F8}"/>
                  </a:ext>
                </a:extLst>
              </p:cNvPr>
              <p:cNvSpPr/>
              <p:nvPr/>
            </p:nvSpPr>
            <p:spPr bwMode="auto">
              <a:xfrm>
                <a:off x="293125" y="2195085"/>
                <a:ext cx="3588662" cy="868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sz="2150" dirty="0"/>
                  <a:t>1</a:t>
                </a:r>
                <a:r>
                  <a:rPr lang="zh-CN" altLang="en-US" sz="2150" dirty="0"/>
                  <a:t>、项目时间紧迫，项目下达者要求严格，工作强度高，工作流程都是在纸上的，没有经过实战的考验，不知道还能不能继续优化。</a:t>
                </a:r>
              </a:p>
              <a:p>
                <a:pPr>
                  <a:lnSpc>
                    <a:spcPct val="120000"/>
                  </a:lnSpc>
                </a:pPr>
                <a:r>
                  <a:rPr lang="en-US" altLang="zh-CN" sz="2150" dirty="0"/>
                  <a:t>2</a:t>
                </a:r>
                <a:r>
                  <a:rPr lang="zh-CN" altLang="en-US" sz="2150" dirty="0"/>
                  <a:t>、根据项目的特性选择使用快速原型的开发方法，但是老师的课程作业是为了瀑布模型而设计的，那就需要小组自觉完成更多的任务，这对小组的自我主动性和管理能力有较高的要求，鉴于组员还在磨合期，许多问题还没有浮现。</a:t>
                </a:r>
              </a:p>
              <a:p>
                <a:pPr>
                  <a:lnSpc>
                    <a:spcPct val="120000"/>
                  </a:lnSpc>
                </a:pPr>
                <a:r>
                  <a:rPr lang="en-US" altLang="zh-CN" sz="2150" dirty="0"/>
                  <a:t>3</a:t>
                </a:r>
                <a:r>
                  <a:rPr lang="zh-CN" altLang="en-US" sz="2150" dirty="0"/>
                  <a:t>、小组认为“渔获”这个</a:t>
                </a:r>
                <a:r>
                  <a:rPr lang="en-US" altLang="zh-CN" sz="2150" dirty="0"/>
                  <a:t>app</a:t>
                </a:r>
                <a:r>
                  <a:rPr lang="zh-CN" altLang="en-US" sz="2150" dirty="0"/>
                  <a:t>是项目下达者的需求集合的超集，我们小组的设计思路就容易被这个</a:t>
                </a:r>
                <a:r>
                  <a:rPr lang="en-US" altLang="zh-CN" sz="2150" dirty="0"/>
                  <a:t>app</a:t>
                </a:r>
                <a:r>
                  <a:rPr lang="zh-CN" altLang="en-US" sz="2150" dirty="0"/>
                  <a:t>的主题给带偏，可能就会被限制住了。</a:t>
                </a:r>
              </a:p>
            </p:txBody>
          </p:sp>
          <p:sp>
            <p:nvSpPr>
              <p:cNvPr id="20" name="iṣḷïďê">
                <a:extLst>
                  <a:ext uri="{FF2B5EF4-FFF2-40B4-BE49-F238E27FC236}">
                    <a16:creationId xmlns:a16="http://schemas.microsoft.com/office/drawing/2014/main" id="{3495B739-E5A7-4F4A-95FD-24BDFE4B18B1}"/>
                  </a:ext>
                </a:extLst>
              </p:cNvPr>
              <p:cNvSpPr txBox="1"/>
              <p:nvPr/>
            </p:nvSpPr>
            <p:spPr bwMode="auto">
              <a:xfrm>
                <a:off x="673101" y="2113850"/>
                <a:ext cx="3208686" cy="8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zh-CN" altLang="en-US" sz="2800" b="1" dirty="0"/>
                  <a:t>劣势</a:t>
                </a:r>
                <a:r>
                  <a:rPr lang="en-US" altLang="zh-CN" sz="2800" b="1" dirty="0"/>
                  <a:t>(weakness)</a:t>
                </a:r>
              </a:p>
            </p:txBody>
          </p:sp>
        </p:grpSp>
        <p:cxnSp>
          <p:nvCxnSpPr>
            <p:cNvPr id="14" name="直接连接符 13"/>
            <p:cNvCxnSpPr/>
            <p:nvPr/>
          </p:nvCxnSpPr>
          <p:spPr>
            <a:xfrm flipH="1">
              <a:off x="8378825" y="2881407"/>
              <a:ext cx="3140075"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9" name="î$ľîḋé"/>
          <p:cNvGrpSpPr/>
          <p:nvPr/>
        </p:nvGrpSpPr>
        <p:grpSpPr>
          <a:xfrm>
            <a:off x="0" y="678432"/>
            <a:ext cx="4879752" cy="6004967"/>
            <a:chOff x="293126" y="2100468"/>
            <a:chExt cx="3576428" cy="902080"/>
          </a:xfrm>
        </p:grpSpPr>
        <p:sp>
          <p:nvSpPr>
            <p:cNvPr id="23" name="iSlïḓe">
              <a:extLst>
                <a:ext uri="{FF2B5EF4-FFF2-40B4-BE49-F238E27FC236}">
                  <a16:creationId xmlns:a16="http://schemas.microsoft.com/office/drawing/2014/main" id="{AC321F9B-F99D-44D6-95EE-4CF3F8A760F8}"/>
                </a:ext>
              </a:extLst>
            </p:cNvPr>
            <p:cNvSpPr/>
            <p:nvPr/>
          </p:nvSpPr>
          <p:spPr bwMode="auto">
            <a:xfrm>
              <a:off x="293126" y="2188339"/>
              <a:ext cx="3576428" cy="814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sz="2200" dirty="0"/>
                <a:t>1</a:t>
              </a:r>
              <a:r>
                <a:rPr lang="zh-CN" altLang="en-US" sz="2200" dirty="0"/>
                <a:t>、本项目的发起人是一个高端钓鱼发烧友，他对众多钓友的日常痛点了如指掌，而且他是亲身经历者，有了他的指导，我们的需求开发的总体方向就不会出现太大偏差，而且市面上基于位置分享的钓友社交软件，基本上是没有的，所以本软件的开发方向是争取的、市场是广阔的。</a:t>
              </a:r>
            </a:p>
            <a:p>
              <a:pPr>
                <a:lnSpc>
                  <a:spcPct val="120000"/>
                </a:lnSpc>
              </a:pPr>
              <a:r>
                <a:rPr lang="en-US" altLang="zh-CN" sz="2200" dirty="0"/>
                <a:t>2</a:t>
              </a:r>
              <a:r>
                <a:rPr lang="zh-CN" altLang="en-US" sz="2200" dirty="0"/>
                <a:t>、小组中各个组员各有所长，而且有女同学，不管是原型开发，还是</a:t>
              </a:r>
              <a:r>
                <a:rPr lang="en-US" altLang="zh-CN" sz="2200" dirty="0"/>
                <a:t>Android APP</a:t>
              </a:r>
              <a:r>
                <a:rPr lang="zh-CN" altLang="en-US" sz="2200" dirty="0"/>
                <a:t>编写，还是写网站后台，都有相关经验。小组成员有凝聚力和爆发力，都对完成项目充满了信心。</a:t>
              </a:r>
            </a:p>
          </p:txBody>
        </p:sp>
        <p:sp>
          <p:nvSpPr>
            <p:cNvPr id="24" name="íšḷiḍè">
              <a:extLst>
                <a:ext uri="{FF2B5EF4-FFF2-40B4-BE49-F238E27FC236}">
                  <a16:creationId xmlns:a16="http://schemas.microsoft.com/office/drawing/2014/main" id="{3495B739-E5A7-4F4A-95FD-24BDFE4B18B1}"/>
                </a:ext>
              </a:extLst>
            </p:cNvPr>
            <p:cNvSpPr txBox="1"/>
            <p:nvPr/>
          </p:nvSpPr>
          <p:spPr bwMode="auto">
            <a:xfrm>
              <a:off x="315628" y="2100468"/>
              <a:ext cx="3208686" cy="7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zh-CN" altLang="en-US" sz="2800" b="1" dirty="0"/>
                <a:t>优势</a:t>
              </a:r>
              <a:r>
                <a:rPr lang="en-US" altLang="zh-CN" sz="2800" b="1" dirty="0"/>
                <a:t>(strength)</a:t>
              </a:r>
            </a:p>
          </p:txBody>
        </p:sp>
      </p:grpSp>
    </p:spTree>
    <p:extLst>
      <p:ext uri="{BB962C8B-B14F-4D97-AF65-F5344CB8AC3E}">
        <p14:creationId xmlns:p14="http://schemas.microsoft.com/office/powerpoint/2010/main" val="2987244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r>
              <a:rPr lang="en-US" altLang="zh-CN" sz="3200" dirty="0"/>
              <a:t>——SWOT</a:t>
            </a:r>
            <a:r>
              <a:rPr lang="zh-CN" altLang="en-US" sz="3200" dirty="0"/>
              <a:t>分析</a:t>
            </a:r>
            <a:r>
              <a:rPr lang="en-US" altLang="zh-CN" sz="1600" dirty="0" smtClean="0"/>
              <a:t>[3</a:t>
            </a:r>
            <a:r>
              <a:rPr lang="en-US" altLang="zh-CN" sz="1600" dirty="0"/>
              <a:t>]</a:t>
            </a:r>
            <a:endParaRPr lang="zh-CN" altLang="en-US" sz="1600" dirty="0"/>
          </a:p>
        </p:txBody>
      </p:sp>
      <p:grpSp>
        <p:nvGrpSpPr>
          <p:cNvPr id="6" name="ïšļîḍé"/>
          <p:cNvGrpSpPr/>
          <p:nvPr/>
        </p:nvGrpSpPr>
        <p:grpSpPr>
          <a:xfrm>
            <a:off x="4656133" y="1476107"/>
            <a:ext cx="2656114" cy="4572536"/>
            <a:chOff x="4628357" y="1377950"/>
            <a:chExt cx="2935287" cy="4768850"/>
          </a:xfrm>
        </p:grpSpPr>
        <p:grpSp>
          <p:nvGrpSpPr>
            <p:cNvPr id="27" name="îSľïďê"/>
            <p:cNvGrpSpPr/>
            <p:nvPr/>
          </p:nvGrpSpPr>
          <p:grpSpPr>
            <a:xfrm>
              <a:off x="4628357" y="1377950"/>
              <a:ext cx="2935287" cy="4768850"/>
              <a:chOff x="4628357" y="1377950"/>
              <a:chExt cx="2935287" cy="4768850"/>
            </a:xfrm>
          </p:grpSpPr>
          <p:sp>
            <p:nvSpPr>
              <p:cNvPr id="33" name="işľiḓê"/>
              <p:cNvSpPr/>
              <p:nvPr/>
            </p:nvSpPr>
            <p:spPr bwMode="auto">
              <a:xfrm rot="10800000" flipV="1">
                <a:off x="4628357" y="1377950"/>
                <a:ext cx="2935287" cy="3470275"/>
              </a:xfrm>
              <a:custGeom>
                <a:avLst/>
                <a:gdLst>
                  <a:gd name="T0" fmla="*/ 774 w 1058"/>
                  <a:gd name="T1" fmla="*/ 1252 h 1252"/>
                  <a:gd name="T2" fmla="*/ 283 w 1058"/>
                  <a:gd name="T3" fmla="*/ 1252 h 1252"/>
                  <a:gd name="T4" fmla="*/ 248 w 1058"/>
                  <a:gd name="T5" fmla="*/ 1218 h 1252"/>
                  <a:gd name="T6" fmla="*/ 142 w 1058"/>
                  <a:gd name="T7" fmla="*/ 887 h 1252"/>
                  <a:gd name="T8" fmla="*/ 110 w 1058"/>
                  <a:gd name="T9" fmla="*/ 831 h 1252"/>
                  <a:gd name="T10" fmla="*/ 0 w 1058"/>
                  <a:gd name="T11" fmla="*/ 529 h 1252"/>
                  <a:gd name="T12" fmla="*/ 529 w 1058"/>
                  <a:gd name="T13" fmla="*/ 0 h 1252"/>
                  <a:gd name="T14" fmla="*/ 1058 w 1058"/>
                  <a:gd name="T15" fmla="*/ 529 h 1252"/>
                  <a:gd name="T16" fmla="*/ 947 w 1058"/>
                  <a:gd name="T17" fmla="*/ 831 h 1252"/>
                  <a:gd name="T18" fmla="*/ 916 w 1058"/>
                  <a:gd name="T19" fmla="*/ 887 h 1252"/>
                  <a:gd name="T20" fmla="*/ 810 w 1058"/>
                  <a:gd name="T21" fmla="*/ 1218 h 1252"/>
                  <a:gd name="T22" fmla="*/ 774 w 1058"/>
                  <a:gd name="T23" fmla="*/ 1252 h 1252"/>
                  <a:gd name="T24" fmla="*/ 315 w 1058"/>
                  <a:gd name="T25" fmla="*/ 1180 h 1252"/>
                  <a:gd name="T26" fmla="*/ 742 w 1058"/>
                  <a:gd name="T27" fmla="*/ 1180 h 1252"/>
                  <a:gd name="T28" fmla="*/ 851 w 1058"/>
                  <a:gd name="T29" fmla="*/ 857 h 1252"/>
                  <a:gd name="T30" fmla="*/ 885 w 1058"/>
                  <a:gd name="T31" fmla="*/ 794 h 1252"/>
                  <a:gd name="T32" fmla="*/ 986 w 1058"/>
                  <a:gd name="T33" fmla="*/ 529 h 1252"/>
                  <a:gd name="T34" fmla="*/ 529 w 1058"/>
                  <a:gd name="T35" fmla="*/ 72 h 1252"/>
                  <a:gd name="T36" fmla="*/ 72 w 1058"/>
                  <a:gd name="T37" fmla="*/ 529 h 1252"/>
                  <a:gd name="T38" fmla="*/ 172 w 1058"/>
                  <a:gd name="T39" fmla="*/ 794 h 1252"/>
                  <a:gd name="T40" fmla="*/ 207 w 1058"/>
                  <a:gd name="T41" fmla="*/ 857 h 1252"/>
                  <a:gd name="T42" fmla="*/ 315 w 1058"/>
                  <a:gd name="T43" fmla="*/ 1180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58" h="1252">
                    <a:moveTo>
                      <a:pt x="774" y="1252"/>
                    </a:moveTo>
                    <a:cubicBezTo>
                      <a:pt x="283" y="1252"/>
                      <a:pt x="283" y="1252"/>
                      <a:pt x="283" y="1252"/>
                    </a:cubicBezTo>
                    <a:cubicBezTo>
                      <a:pt x="264" y="1252"/>
                      <a:pt x="249" y="1237"/>
                      <a:pt x="248" y="1218"/>
                    </a:cubicBezTo>
                    <a:cubicBezTo>
                      <a:pt x="247" y="1217"/>
                      <a:pt x="239" y="1097"/>
                      <a:pt x="142" y="887"/>
                    </a:cubicBezTo>
                    <a:cubicBezTo>
                      <a:pt x="135" y="873"/>
                      <a:pt x="123" y="853"/>
                      <a:pt x="110" y="831"/>
                    </a:cubicBezTo>
                    <a:cubicBezTo>
                      <a:pt x="66" y="755"/>
                      <a:pt x="0" y="640"/>
                      <a:pt x="0" y="529"/>
                    </a:cubicBezTo>
                    <a:cubicBezTo>
                      <a:pt x="0" y="238"/>
                      <a:pt x="237" y="0"/>
                      <a:pt x="529" y="0"/>
                    </a:cubicBezTo>
                    <a:cubicBezTo>
                      <a:pt x="820" y="0"/>
                      <a:pt x="1058" y="238"/>
                      <a:pt x="1058" y="529"/>
                    </a:cubicBezTo>
                    <a:cubicBezTo>
                      <a:pt x="1058" y="640"/>
                      <a:pt x="991" y="755"/>
                      <a:pt x="947" y="831"/>
                    </a:cubicBezTo>
                    <a:cubicBezTo>
                      <a:pt x="934" y="853"/>
                      <a:pt x="923" y="873"/>
                      <a:pt x="916" y="887"/>
                    </a:cubicBezTo>
                    <a:cubicBezTo>
                      <a:pt x="818" y="1097"/>
                      <a:pt x="810" y="1217"/>
                      <a:pt x="810" y="1218"/>
                    </a:cubicBezTo>
                    <a:cubicBezTo>
                      <a:pt x="809" y="1237"/>
                      <a:pt x="793" y="1252"/>
                      <a:pt x="774" y="1252"/>
                    </a:cubicBezTo>
                    <a:close/>
                    <a:moveTo>
                      <a:pt x="315" y="1180"/>
                    </a:moveTo>
                    <a:cubicBezTo>
                      <a:pt x="742" y="1180"/>
                      <a:pt x="742" y="1180"/>
                      <a:pt x="742" y="1180"/>
                    </a:cubicBezTo>
                    <a:cubicBezTo>
                      <a:pt x="751" y="1127"/>
                      <a:pt x="776" y="1017"/>
                      <a:pt x="851" y="857"/>
                    </a:cubicBezTo>
                    <a:cubicBezTo>
                      <a:pt x="859" y="840"/>
                      <a:pt x="871" y="819"/>
                      <a:pt x="885" y="794"/>
                    </a:cubicBezTo>
                    <a:cubicBezTo>
                      <a:pt x="928" y="721"/>
                      <a:pt x="986" y="621"/>
                      <a:pt x="986" y="529"/>
                    </a:cubicBezTo>
                    <a:cubicBezTo>
                      <a:pt x="986" y="277"/>
                      <a:pt x="781" y="72"/>
                      <a:pt x="529" y="72"/>
                    </a:cubicBezTo>
                    <a:cubicBezTo>
                      <a:pt x="277" y="72"/>
                      <a:pt x="72" y="277"/>
                      <a:pt x="72" y="529"/>
                    </a:cubicBezTo>
                    <a:cubicBezTo>
                      <a:pt x="72" y="621"/>
                      <a:pt x="130" y="721"/>
                      <a:pt x="172" y="794"/>
                    </a:cubicBezTo>
                    <a:cubicBezTo>
                      <a:pt x="187" y="819"/>
                      <a:pt x="199" y="840"/>
                      <a:pt x="207" y="857"/>
                    </a:cubicBezTo>
                    <a:cubicBezTo>
                      <a:pt x="281" y="1017"/>
                      <a:pt x="307" y="1127"/>
                      <a:pt x="315" y="1180"/>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34" name="íŝľiḑê"/>
              <p:cNvSpPr/>
              <p:nvPr/>
            </p:nvSpPr>
            <p:spPr bwMode="auto">
              <a:xfrm rot="10800000" flipV="1">
                <a:off x="5325270" y="4943475"/>
                <a:ext cx="1500187" cy="1203325"/>
              </a:xfrm>
              <a:custGeom>
                <a:avLst/>
                <a:gdLst>
                  <a:gd name="T0" fmla="*/ 495 w 541"/>
                  <a:gd name="T1" fmla="*/ 223 h 434"/>
                  <a:gd name="T2" fmla="*/ 540 w 541"/>
                  <a:gd name="T3" fmla="*/ 168 h 434"/>
                  <a:gd name="T4" fmla="*/ 494 w 541"/>
                  <a:gd name="T5" fmla="*/ 112 h 434"/>
                  <a:gd name="T6" fmla="*/ 540 w 541"/>
                  <a:gd name="T7" fmla="*/ 57 h 434"/>
                  <a:gd name="T8" fmla="*/ 483 w 541"/>
                  <a:gd name="T9" fmla="*/ 0 h 434"/>
                  <a:gd name="T10" fmla="*/ 56 w 541"/>
                  <a:gd name="T11" fmla="*/ 0 h 434"/>
                  <a:gd name="T12" fmla="*/ 0 w 541"/>
                  <a:gd name="T13" fmla="*/ 56 h 434"/>
                  <a:gd name="T14" fmla="*/ 46 w 541"/>
                  <a:gd name="T15" fmla="*/ 112 h 434"/>
                  <a:gd name="T16" fmla="*/ 0 w 541"/>
                  <a:gd name="T17" fmla="*/ 167 h 434"/>
                  <a:gd name="T18" fmla="*/ 46 w 541"/>
                  <a:gd name="T19" fmla="*/ 223 h 434"/>
                  <a:gd name="T20" fmla="*/ 1 w 541"/>
                  <a:gd name="T21" fmla="*/ 278 h 434"/>
                  <a:gd name="T22" fmla="*/ 57 w 541"/>
                  <a:gd name="T23" fmla="*/ 334 h 434"/>
                  <a:gd name="T24" fmla="*/ 157 w 541"/>
                  <a:gd name="T25" fmla="*/ 334 h 434"/>
                  <a:gd name="T26" fmla="*/ 161 w 541"/>
                  <a:gd name="T27" fmla="*/ 351 h 434"/>
                  <a:gd name="T28" fmla="*/ 272 w 541"/>
                  <a:gd name="T29" fmla="*/ 433 h 434"/>
                  <a:gd name="T30" fmla="*/ 383 w 541"/>
                  <a:gd name="T31" fmla="*/ 335 h 434"/>
                  <a:gd name="T32" fmla="*/ 484 w 541"/>
                  <a:gd name="T33" fmla="*/ 335 h 434"/>
                  <a:gd name="T34" fmla="*/ 541 w 541"/>
                  <a:gd name="T35" fmla="*/ 278 h 434"/>
                  <a:gd name="T36" fmla="*/ 495 w 541"/>
                  <a:gd name="T37" fmla="*/ 223 h 434"/>
                  <a:gd name="T38" fmla="*/ 423 w 541"/>
                  <a:gd name="T39" fmla="*/ 241 h 434"/>
                  <a:gd name="T40" fmla="*/ 118 w 541"/>
                  <a:gd name="T41" fmla="*/ 241 h 434"/>
                  <a:gd name="T42" fmla="*/ 104 w 541"/>
                  <a:gd name="T43" fmla="*/ 227 h 434"/>
                  <a:gd name="T44" fmla="*/ 118 w 541"/>
                  <a:gd name="T45" fmla="*/ 213 h 434"/>
                  <a:gd name="T46" fmla="*/ 423 w 541"/>
                  <a:gd name="T47" fmla="*/ 213 h 434"/>
                  <a:gd name="T48" fmla="*/ 437 w 541"/>
                  <a:gd name="T49" fmla="*/ 227 h 434"/>
                  <a:gd name="T50" fmla="*/ 423 w 541"/>
                  <a:gd name="T51" fmla="*/ 241 h 434"/>
                  <a:gd name="T52" fmla="*/ 423 w 541"/>
                  <a:gd name="T53" fmla="*/ 116 h 434"/>
                  <a:gd name="T54" fmla="*/ 118 w 541"/>
                  <a:gd name="T55" fmla="*/ 116 h 434"/>
                  <a:gd name="T56" fmla="*/ 104 w 541"/>
                  <a:gd name="T57" fmla="*/ 102 h 434"/>
                  <a:gd name="T58" fmla="*/ 118 w 541"/>
                  <a:gd name="T59" fmla="*/ 88 h 434"/>
                  <a:gd name="T60" fmla="*/ 423 w 541"/>
                  <a:gd name="T61" fmla="*/ 88 h 434"/>
                  <a:gd name="T62" fmla="*/ 437 w 541"/>
                  <a:gd name="T63" fmla="*/ 102 h 434"/>
                  <a:gd name="T64" fmla="*/ 423 w 541"/>
                  <a:gd name="T65" fmla="*/ 116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1" h="434">
                    <a:moveTo>
                      <a:pt x="495" y="223"/>
                    </a:moveTo>
                    <a:cubicBezTo>
                      <a:pt x="521" y="218"/>
                      <a:pt x="540" y="195"/>
                      <a:pt x="540" y="168"/>
                    </a:cubicBezTo>
                    <a:cubicBezTo>
                      <a:pt x="540" y="140"/>
                      <a:pt x="520" y="117"/>
                      <a:pt x="494" y="112"/>
                    </a:cubicBezTo>
                    <a:cubicBezTo>
                      <a:pt x="520" y="107"/>
                      <a:pt x="540" y="84"/>
                      <a:pt x="540" y="57"/>
                    </a:cubicBezTo>
                    <a:cubicBezTo>
                      <a:pt x="540" y="26"/>
                      <a:pt x="514" y="0"/>
                      <a:pt x="483" y="0"/>
                    </a:cubicBezTo>
                    <a:cubicBezTo>
                      <a:pt x="56" y="0"/>
                      <a:pt x="56" y="0"/>
                      <a:pt x="56" y="0"/>
                    </a:cubicBezTo>
                    <a:cubicBezTo>
                      <a:pt x="25" y="0"/>
                      <a:pt x="0" y="25"/>
                      <a:pt x="0" y="56"/>
                    </a:cubicBezTo>
                    <a:cubicBezTo>
                      <a:pt x="0" y="84"/>
                      <a:pt x="20" y="107"/>
                      <a:pt x="46" y="112"/>
                    </a:cubicBezTo>
                    <a:cubicBezTo>
                      <a:pt x="20" y="117"/>
                      <a:pt x="0" y="140"/>
                      <a:pt x="0" y="167"/>
                    </a:cubicBezTo>
                    <a:cubicBezTo>
                      <a:pt x="0" y="195"/>
                      <a:pt x="20" y="218"/>
                      <a:pt x="46" y="223"/>
                    </a:cubicBezTo>
                    <a:cubicBezTo>
                      <a:pt x="20" y="228"/>
                      <a:pt x="1" y="250"/>
                      <a:pt x="1" y="278"/>
                    </a:cubicBezTo>
                    <a:cubicBezTo>
                      <a:pt x="1" y="309"/>
                      <a:pt x="26" y="334"/>
                      <a:pt x="57" y="334"/>
                    </a:cubicBezTo>
                    <a:cubicBezTo>
                      <a:pt x="157" y="334"/>
                      <a:pt x="157" y="334"/>
                      <a:pt x="157" y="334"/>
                    </a:cubicBezTo>
                    <a:cubicBezTo>
                      <a:pt x="158" y="340"/>
                      <a:pt x="159" y="345"/>
                      <a:pt x="161" y="351"/>
                    </a:cubicBezTo>
                    <a:cubicBezTo>
                      <a:pt x="175" y="399"/>
                      <a:pt x="219" y="434"/>
                      <a:pt x="272" y="433"/>
                    </a:cubicBezTo>
                    <a:cubicBezTo>
                      <a:pt x="331" y="433"/>
                      <a:pt x="380" y="392"/>
                      <a:pt x="383" y="335"/>
                    </a:cubicBezTo>
                    <a:cubicBezTo>
                      <a:pt x="484" y="335"/>
                      <a:pt x="484" y="335"/>
                      <a:pt x="484" y="335"/>
                    </a:cubicBezTo>
                    <a:cubicBezTo>
                      <a:pt x="515" y="335"/>
                      <a:pt x="541" y="309"/>
                      <a:pt x="541" y="278"/>
                    </a:cubicBezTo>
                    <a:cubicBezTo>
                      <a:pt x="541" y="251"/>
                      <a:pt x="521" y="228"/>
                      <a:pt x="495" y="223"/>
                    </a:cubicBezTo>
                    <a:close/>
                    <a:moveTo>
                      <a:pt x="423" y="241"/>
                    </a:moveTo>
                    <a:cubicBezTo>
                      <a:pt x="118" y="241"/>
                      <a:pt x="118" y="241"/>
                      <a:pt x="118" y="241"/>
                    </a:cubicBezTo>
                    <a:cubicBezTo>
                      <a:pt x="110" y="241"/>
                      <a:pt x="104" y="234"/>
                      <a:pt x="104" y="227"/>
                    </a:cubicBezTo>
                    <a:cubicBezTo>
                      <a:pt x="104" y="219"/>
                      <a:pt x="110" y="213"/>
                      <a:pt x="118" y="213"/>
                    </a:cubicBezTo>
                    <a:cubicBezTo>
                      <a:pt x="423" y="213"/>
                      <a:pt x="423" y="213"/>
                      <a:pt x="423" y="213"/>
                    </a:cubicBezTo>
                    <a:cubicBezTo>
                      <a:pt x="431" y="213"/>
                      <a:pt x="437" y="219"/>
                      <a:pt x="437" y="227"/>
                    </a:cubicBezTo>
                    <a:cubicBezTo>
                      <a:pt x="437" y="234"/>
                      <a:pt x="431" y="241"/>
                      <a:pt x="423" y="241"/>
                    </a:cubicBezTo>
                    <a:close/>
                    <a:moveTo>
                      <a:pt x="423" y="116"/>
                    </a:moveTo>
                    <a:cubicBezTo>
                      <a:pt x="118" y="116"/>
                      <a:pt x="118" y="116"/>
                      <a:pt x="118" y="116"/>
                    </a:cubicBezTo>
                    <a:cubicBezTo>
                      <a:pt x="110" y="116"/>
                      <a:pt x="104" y="110"/>
                      <a:pt x="104" y="102"/>
                    </a:cubicBezTo>
                    <a:cubicBezTo>
                      <a:pt x="104" y="95"/>
                      <a:pt x="110" y="88"/>
                      <a:pt x="118" y="88"/>
                    </a:cubicBezTo>
                    <a:cubicBezTo>
                      <a:pt x="423" y="88"/>
                      <a:pt x="423" y="88"/>
                      <a:pt x="423" y="88"/>
                    </a:cubicBezTo>
                    <a:cubicBezTo>
                      <a:pt x="431" y="88"/>
                      <a:pt x="437" y="95"/>
                      <a:pt x="437" y="102"/>
                    </a:cubicBezTo>
                    <a:cubicBezTo>
                      <a:pt x="437" y="110"/>
                      <a:pt x="431" y="116"/>
                      <a:pt x="423" y="116"/>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grpSp>
        <p:grpSp>
          <p:nvGrpSpPr>
            <p:cNvPr id="28" name="îšļíḓé"/>
            <p:cNvGrpSpPr/>
            <p:nvPr/>
          </p:nvGrpSpPr>
          <p:grpSpPr>
            <a:xfrm>
              <a:off x="4995069" y="1744663"/>
              <a:ext cx="2203450" cy="2738437"/>
              <a:chOff x="4995069" y="1744663"/>
              <a:chExt cx="2203450" cy="2738437"/>
            </a:xfrm>
          </p:grpSpPr>
          <p:sp>
            <p:nvSpPr>
              <p:cNvPr id="29" name="îślïďè"/>
              <p:cNvSpPr/>
              <p:nvPr/>
            </p:nvSpPr>
            <p:spPr bwMode="auto">
              <a:xfrm rot="10800000" flipV="1">
                <a:off x="6112669" y="2971800"/>
                <a:ext cx="1012825" cy="1511300"/>
              </a:xfrm>
              <a:custGeom>
                <a:avLst/>
                <a:gdLst>
                  <a:gd name="T0" fmla="*/ 365 w 365"/>
                  <a:gd name="T1" fmla="*/ 387 h 545"/>
                  <a:gd name="T2" fmla="*/ 323 w 365"/>
                  <a:gd name="T3" fmla="*/ 363 h 545"/>
                  <a:gd name="T4" fmla="*/ 303 w 365"/>
                  <a:gd name="T5" fmla="*/ 312 h 545"/>
                  <a:gd name="T6" fmla="*/ 323 w 365"/>
                  <a:gd name="T7" fmla="*/ 260 h 545"/>
                  <a:gd name="T8" fmla="*/ 365 w 365"/>
                  <a:gd name="T9" fmla="*/ 237 h 545"/>
                  <a:gd name="T10" fmla="*/ 365 w 365"/>
                  <a:gd name="T11" fmla="*/ 62 h 545"/>
                  <a:gd name="T12" fmla="*/ 231 w 365"/>
                  <a:gd name="T13" fmla="*/ 62 h 545"/>
                  <a:gd name="T14" fmla="*/ 230 w 365"/>
                  <a:gd name="T15" fmla="*/ 55 h 545"/>
                  <a:gd name="T16" fmla="*/ 170 w 365"/>
                  <a:gd name="T17" fmla="*/ 0 h 545"/>
                  <a:gd name="T18" fmla="*/ 111 w 365"/>
                  <a:gd name="T19" fmla="*/ 55 h 545"/>
                  <a:gd name="T20" fmla="*/ 110 w 365"/>
                  <a:gd name="T21" fmla="*/ 62 h 545"/>
                  <a:gd name="T22" fmla="*/ 0 w 365"/>
                  <a:gd name="T23" fmla="*/ 62 h 545"/>
                  <a:gd name="T24" fmla="*/ 66 w 365"/>
                  <a:gd name="T25" fmla="*/ 189 h 545"/>
                  <a:gd name="T26" fmla="*/ 103 w 365"/>
                  <a:gd name="T27" fmla="*/ 257 h 545"/>
                  <a:gd name="T28" fmla="*/ 206 w 365"/>
                  <a:gd name="T29" fmla="*/ 545 h 545"/>
                  <a:gd name="T30" fmla="*/ 365 w 365"/>
                  <a:gd name="T31" fmla="*/ 545 h 545"/>
                  <a:gd name="T32" fmla="*/ 365 w 365"/>
                  <a:gd name="T33" fmla="*/ 387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5" h="545">
                    <a:moveTo>
                      <a:pt x="365" y="387"/>
                    </a:moveTo>
                    <a:cubicBezTo>
                      <a:pt x="349" y="384"/>
                      <a:pt x="335" y="376"/>
                      <a:pt x="323" y="363"/>
                    </a:cubicBezTo>
                    <a:cubicBezTo>
                      <a:pt x="310" y="349"/>
                      <a:pt x="303" y="331"/>
                      <a:pt x="303" y="312"/>
                    </a:cubicBezTo>
                    <a:cubicBezTo>
                      <a:pt x="303" y="293"/>
                      <a:pt x="310" y="274"/>
                      <a:pt x="323" y="260"/>
                    </a:cubicBezTo>
                    <a:cubicBezTo>
                      <a:pt x="335" y="248"/>
                      <a:pt x="349" y="240"/>
                      <a:pt x="365" y="237"/>
                    </a:cubicBezTo>
                    <a:cubicBezTo>
                      <a:pt x="365" y="62"/>
                      <a:pt x="365" y="62"/>
                      <a:pt x="365" y="62"/>
                    </a:cubicBezTo>
                    <a:cubicBezTo>
                      <a:pt x="231" y="62"/>
                      <a:pt x="231" y="62"/>
                      <a:pt x="231" y="62"/>
                    </a:cubicBezTo>
                    <a:cubicBezTo>
                      <a:pt x="230" y="55"/>
                      <a:pt x="230" y="55"/>
                      <a:pt x="230" y="55"/>
                    </a:cubicBezTo>
                    <a:cubicBezTo>
                      <a:pt x="228" y="24"/>
                      <a:pt x="201" y="0"/>
                      <a:pt x="170" y="0"/>
                    </a:cubicBezTo>
                    <a:cubicBezTo>
                      <a:pt x="140" y="0"/>
                      <a:pt x="113" y="24"/>
                      <a:pt x="111" y="55"/>
                    </a:cubicBezTo>
                    <a:cubicBezTo>
                      <a:pt x="110" y="62"/>
                      <a:pt x="110" y="62"/>
                      <a:pt x="110" y="62"/>
                    </a:cubicBezTo>
                    <a:cubicBezTo>
                      <a:pt x="0" y="62"/>
                      <a:pt x="0" y="62"/>
                      <a:pt x="0" y="62"/>
                    </a:cubicBezTo>
                    <a:cubicBezTo>
                      <a:pt x="19" y="107"/>
                      <a:pt x="45" y="152"/>
                      <a:pt x="66" y="189"/>
                    </a:cubicBezTo>
                    <a:cubicBezTo>
                      <a:pt x="81" y="215"/>
                      <a:pt x="94" y="237"/>
                      <a:pt x="103" y="257"/>
                    </a:cubicBezTo>
                    <a:cubicBezTo>
                      <a:pt x="162" y="383"/>
                      <a:pt x="192" y="481"/>
                      <a:pt x="206" y="545"/>
                    </a:cubicBezTo>
                    <a:cubicBezTo>
                      <a:pt x="365" y="545"/>
                      <a:pt x="365" y="545"/>
                      <a:pt x="365" y="545"/>
                    </a:cubicBezTo>
                    <a:lnTo>
                      <a:pt x="365" y="387"/>
                    </a:lnTo>
                    <a:close/>
                  </a:path>
                </a:pathLst>
              </a:custGeom>
              <a:solidFill>
                <a:schemeClr val="bg1">
                  <a:lumMod val="85000"/>
                </a:schemeClr>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sz="2400" b="1" i="1" dirty="0">
                    <a:solidFill>
                      <a:schemeClr val="tx1">
                        <a:lumMod val="50000"/>
                        <a:lumOff val="50000"/>
                      </a:schemeClr>
                    </a:solidFill>
                  </a:rPr>
                  <a:t>3</a:t>
                </a:r>
                <a:endParaRPr lang="id-ID" sz="2400" b="1" i="1" dirty="0">
                  <a:solidFill>
                    <a:schemeClr val="tx1">
                      <a:lumMod val="50000"/>
                      <a:lumOff val="50000"/>
                    </a:schemeClr>
                  </a:solidFill>
                </a:endParaRPr>
              </a:p>
            </p:txBody>
          </p:sp>
          <p:sp>
            <p:nvSpPr>
              <p:cNvPr id="30" name="ïSľiḓè"/>
              <p:cNvSpPr/>
              <p:nvPr/>
            </p:nvSpPr>
            <p:spPr bwMode="auto">
              <a:xfrm rot="10800000" flipV="1">
                <a:off x="4995069" y="1744663"/>
                <a:ext cx="1069975" cy="1527175"/>
              </a:xfrm>
              <a:custGeom>
                <a:avLst/>
                <a:gdLst>
                  <a:gd name="T0" fmla="*/ 0 w 386"/>
                  <a:gd name="T1" fmla="*/ 164 h 551"/>
                  <a:gd name="T2" fmla="*/ 42 w 386"/>
                  <a:gd name="T3" fmla="*/ 187 h 551"/>
                  <a:gd name="T4" fmla="*/ 62 w 386"/>
                  <a:gd name="T5" fmla="*/ 239 h 551"/>
                  <a:gd name="T6" fmla="*/ 42 w 386"/>
                  <a:gd name="T7" fmla="*/ 291 h 551"/>
                  <a:gd name="T8" fmla="*/ 0 w 386"/>
                  <a:gd name="T9" fmla="*/ 314 h 551"/>
                  <a:gd name="T10" fmla="*/ 0 w 386"/>
                  <a:gd name="T11" fmla="*/ 488 h 551"/>
                  <a:gd name="T12" fmla="*/ 139 w 386"/>
                  <a:gd name="T13" fmla="*/ 488 h 551"/>
                  <a:gd name="T14" fmla="*/ 139 w 386"/>
                  <a:gd name="T15" fmla="*/ 496 h 551"/>
                  <a:gd name="T16" fmla="*/ 199 w 386"/>
                  <a:gd name="T17" fmla="*/ 551 h 551"/>
                  <a:gd name="T18" fmla="*/ 258 w 386"/>
                  <a:gd name="T19" fmla="*/ 496 h 551"/>
                  <a:gd name="T20" fmla="*/ 259 w 386"/>
                  <a:gd name="T21" fmla="*/ 488 h 551"/>
                  <a:gd name="T22" fmla="*/ 366 w 386"/>
                  <a:gd name="T23" fmla="*/ 488 h 551"/>
                  <a:gd name="T24" fmla="*/ 386 w 386"/>
                  <a:gd name="T25" fmla="*/ 397 h 551"/>
                  <a:gd name="T26" fmla="*/ 0 w 386"/>
                  <a:gd name="T27" fmla="*/ 0 h 551"/>
                  <a:gd name="T28" fmla="*/ 0 w 386"/>
                  <a:gd name="T29" fmla="*/ 164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6" h="551">
                    <a:moveTo>
                      <a:pt x="0" y="164"/>
                    </a:moveTo>
                    <a:cubicBezTo>
                      <a:pt x="16" y="167"/>
                      <a:pt x="31" y="175"/>
                      <a:pt x="42" y="187"/>
                    </a:cubicBezTo>
                    <a:cubicBezTo>
                      <a:pt x="55" y="201"/>
                      <a:pt x="62" y="220"/>
                      <a:pt x="62" y="239"/>
                    </a:cubicBezTo>
                    <a:cubicBezTo>
                      <a:pt x="62" y="258"/>
                      <a:pt x="55" y="276"/>
                      <a:pt x="42" y="291"/>
                    </a:cubicBezTo>
                    <a:cubicBezTo>
                      <a:pt x="31" y="303"/>
                      <a:pt x="16" y="311"/>
                      <a:pt x="0" y="314"/>
                    </a:cubicBezTo>
                    <a:cubicBezTo>
                      <a:pt x="0" y="488"/>
                      <a:pt x="0" y="488"/>
                      <a:pt x="0" y="488"/>
                    </a:cubicBezTo>
                    <a:cubicBezTo>
                      <a:pt x="139" y="488"/>
                      <a:pt x="139" y="488"/>
                      <a:pt x="139" y="488"/>
                    </a:cubicBezTo>
                    <a:cubicBezTo>
                      <a:pt x="139" y="496"/>
                      <a:pt x="139" y="496"/>
                      <a:pt x="139" y="496"/>
                    </a:cubicBezTo>
                    <a:cubicBezTo>
                      <a:pt x="142" y="527"/>
                      <a:pt x="168" y="551"/>
                      <a:pt x="199" y="551"/>
                    </a:cubicBezTo>
                    <a:cubicBezTo>
                      <a:pt x="230" y="551"/>
                      <a:pt x="256" y="527"/>
                      <a:pt x="258" y="496"/>
                    </a:cubicBezTo>
                    <a:cubicBezTo>
                      <a:pt x="259" y="488"/>
                      <a:pt x="259" y="488"/>
                      <a:pt x="259" y="488"/>
                    </a:cubicBezTo>
                    <a:cubicBezTo>
                      <a:pt x="366" y="488"/>
                      <a:pt x="366" y="488"/>
                      <a:pt x="366" y="488"/>
                    </a:cubicBezTo>
                    <a:cubicBezTo>
                      <a:pt x="378" y="457"/>
                      <a:pt x="386" y="426"/>
                      <a:pt x="386" y="397"/>
                    </a:cubicBezTo>
                    <a:cubicBezTo>
                      <a:pt x="386" y="182"/>
                      <a:pt x="214" y="6"/>
                      <a:pt x="0" y="0"/>
                    </a:cubicBezTo>
                    <a:lnTo>
                      <a:pt x="0" y="164"/>
                    </a:lnTo>
                    <a:close/>
                  </a:path>
                </a:pathLst>
              </a:custGeom>
              <a:solidFill>
                <a:schemeClr val="accent1"/>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sz="2400" b="1" i="1" dirty="0">
                    <a:solidFill>
                      <a:schemeClr val="bg1"/>
                    </a:solidFill>
                  </a:rPr>
                  <a:t>1</a:t>
                </a:r>
                <a:endParaRPr lang="id-ID" sz="2400" b="1" i="1" dirty="0">
                  <a:solidFill>
                    <a:schemeClr val="bg1"/>
                  </a:solidFill>
                </a:endParaRPr>
              </a:p>
            </p:txBody>
          </p:sp>
          <p:sp>
            <p:nvSpPr>
              <p:cNvPr id="31" name="íŝļîďè"/>
              <p:cNvSpPr/>
              <p:nvPr/>
            </p:nvSpPr>
            <p:spPr bwMode="auto">
              <a:xfrm rot="10800000" flipV="1">
                <a:off x="5938044" y="1744663"/>
                <a:ext cx="1260475" cy="1354138"/>
              </a:xfrm>
              <a:custGeom>
                <a:avLst/>
                <a:gdLst>
                  <a:gd name="T0" fmla="*/ 122 w 454"/>
                  <a:gd name="T1" fmla="*/ 489 h 489"/>
                  <a:gd name="T2" fmla="*/ 145 w 454"/>
                  <a:gd name="T3" fmla="*/ 447 h 489"/>
                  <a:gd name="T4" fmla="*/ 196 w 454"/>
                  <a:gd name="T5" fmla="*/ 426 h 489"/>
                  <a:gd name="T6" fmla="*/ 248 w 454"/>
                  <a:gd name="T7" fmla="*/ 447 h 489"/>
                  <a:gd name="T8" fmla="*/ 271 w 454"/>
                  <a:gd name="T9" fmla="*/ 489 h 489"/>
                  <a:gd name="T10" fmla="*/ 391 w 454"/>
                  <a:gd name="T11" fmla="*/ 489 h 489"/>
                  <a:gd name="T12" fmla="*/ 391 w 454"/>
                  <a:gd name="T13" fmla="*/ 299 h 489"/>
                  <a:gd name="T14" fmla="*/ 399 w 454"/>
                  <a:gd name="T15" fmla="*/ 298 h 489"/>
                  <a:gd name="T16" fmla="*/ 454 w 454"/>
                  <a:gd name="T17" fmla="*/ 239 h 489"/>
                  <a:gd name="T18" fmla="*/ 399 w 454"/>
                  <a:gd name="T19" fmla="*/ 179 h 489"/>
                  <a:gd name="T20" fmla="*/ 391 w 454"/>
                  <a:gd name="T21" fmla="*/ 179 h 489"/>
                  <a:gd name="T22" fmla="*/ 391 w 454"/>
                  <a:gd name="T23" fmla="*/ 0 h 489"/>
                  <a:gd name="T24" fmla="*/ 0 w 454"/>
                  <a:gd name="T25" fmla="*/ 397 h 489"/>
                  <a:gd name="T26" fmla="*/ 19 w 454"/>
                  <a:gd name="T27" fmla="*/ 489 h 489"/>
                  <a:gd name="T28" fmla="*/ 122 w 454"/>
                  <a:gd name="T29" fmla="*/ 489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4" h="489">
                    <a:moveTo>
                      <a:pt x="122" y="489"/>
                    </a:moveTo>
                    <a:cubicBezTo>
                      <a:pt x="125" y="473"/>
                      <a:pt x="133" y="458"/>
                      <a:pt x="145" y="447"/>
                    </a:cubicBezTo>
                    <a:cubicBezTo>
                      <a:pt x="159" y="434"/>
                      <a:pt x="177" y="426"/>
                      <a:pt x="196" y="426"/>
                    </a:cubicBezTo>
                    <a:cubicBezTo>
                      <a:pt x="216" y="426"/>
                      <a:pt x="234" y="434"/>
                      <a:pt x="248" y="447"/>
                    </a:cubicBezTo>
                    <a:cubicBezTo>
                      <a:pt x="260" y="458"/>
                      <a:pt x="268" y="473"/>
                      <a:pt x="271" y="489"/>
                    </a:cubicBezTo>
                    <a:cubicBezTo>
                      <a:pt x="391" y="489"/>
                      <a:pt x="391" y="489"/>
                      <a:pt x="391" y="489"/>
                    </a:cubicBezTo>
                    <a:cubicBezTo>
                      <a:pt x="391" y="299"/>
                      <a:pt x="391" y="299"/>
                      <a:pt x="391" y="299"/>
                    </a:cubicBezTo>
                    <a:cubicBezTo>
                      <a:pt x="399" y="298"/>
                      <a:pt x="399" y="298"/>
                      <a:pt x="399" y="298"/>
                    </a:cubicBezTo>
                    <a:cubicBezTo>
                      <a:pt x="430" y="296"/>
                      <a:pt x="454" y="270"/>
                      <a:pt x="454" y="239"/>
                    </a:cubicBezTo>
                    <a:cubicBezTo>
                      <a:pt x="454" y="208"/>
                      <a:pt x="430" y="182"/>
                      <a:pt x="399" y="179"/>
                    </a:cubicBezTo>
                    <a:cubicBezTo>
                      <a:pt x="391" y="179"/>
                      <a:pt x="391" y="179"/>
                      <a:pt x="391" y="179"/>
                    </a:cubicBezTo>
                    <a:cubicBezTo>
                      <a:pt x="391" y="0"/>
                      <a:pt x="391" y="0"/>
                      <a:pt x="391" y="0"/>
                    </a:cubicBezTo>
                    <a:cubicBezTo>
                      <a:pt x="175" y="3"/>
                      <a:pt x="0" y="180"/>
                      <a:pt x="0" y="397"/>
                    </a:cubicBezTo>
                    <a:cubicBezTo>
                      <a:pt x="0" y="426"/>
                      <a:pt x="7" y="457"/>
                      <a:pt x="19" y="489"/>
                    </a:cubicBezTo>
                    <a:lnTo>
                      <a:pt x="122" y="489"/>
                    </a:lnTo>
                    <a:close/>
                  </a:path>
                </a:pathLst>
              </a:custGeom>
              <a:solidFill>
                <a:schemeClr val="bg1">
                  <a:lumMod val="85000"/>
                </a:schemeClr>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sz="2400" b="1" i="1" dirty="0">
                    <a:solidFill>
                      <a:schemeClr val="tx1">
                        <a:lumMod val="50000"/>
                        <a:lumOff val="50000"/>
                      </a:schemeClr>
                    </a:solidFill>
                  </a:rPr>
                  <a:t>2</a:t>
                </a:r>
                <a:endParaRPr lang="id-ID" sz="2400" b="1" i="1" dirty="0">
                  <a:solidFill>
                    <a:schemeClr val="tx1">
                      <a:lumMod val="50000"/>
                      <a:lumOff val="50000"/>
                    </a:schemeClr>
                  </a:solidFill>
                </a:endParaRPr>
              </a:p>
            </p:txBody>
          </p:sp>
          <p:sp>
            <p:nvSpPr>
              <p:cNvPr id="32" name="ïsliďê"/>
              <p:cNvSpPr/>
              <p:nvPr/>
            </p:nvSpPr>
            <p:spPr bwMode="auto">
              <a:xfrm rot="10800000" flipV="1">
                <a:off x="5066507" y="3143250"/>
                <a:ext cx="1174750" cy="1339850"/>
              </a:xfrm>
              <a:custGeom>
                <a:avLst/>
                <a:gdLst>
                  <a:gd name="T0" fmla="*/ 336 w 423"/>
                  <a:gd name="T1" fmla="*/ 0 h 483"/>
                  <a:gd name="T2" fmla="*/ 313 w 423"/>
                  <a:gd name="T3" fmla="*/ 42 h 483"/>
                  <a:gd name="T4" fmla="*/ 262 w 423"/>
                  <a:gd name="T5" fmla="*/ 62 h 483"/>
                  <a:gd name="T6" fmla="*/ 210 w 423"/>
                  <a:gd name="T7" fmla="*/ 42 h 483"/>
                  <a:gd name="T8" fmla="*/ 187 w 423"/>
                  <a:gd name="T9" fmla="*/ 0 h 483"/>
                  <a:gd name="T10" fmla="*/ 63 w 423"/>
                  <a:gd name="T11" fmla="*/ 0 h 483"/>
                  <a:gd name="T12" fmla="*/ 63 w 423"/>
                  <a:gd name="T13" fmla="*/ 190 h 483"/>
                  <a:gd name="T14" fmla="*/ 55 w 423"/>
                  <a:gd name="T15" fmla="*/ 190 h 483"/>
                  <a:gd name="T16" fmla="*/ 0 w 423"/>
                  <a:gd name="T17" fmla="*/ 250 h 483"/>
                  <a:gd name="T18" fmla="*/ 55 w 423"/>
                  <a:gd name="T19" fmla="*/ 309 h 483"/>
                  <a:gd name="T20" fmla="*/ 63 w 423"/>
                  <a:gd name="T21" fmla="*/ 310 h 483"/>
                  <a:gd name="T22" fmla="*/ 63 w 423"/>
                  <a:gd name="T23" fmla="*/ 483 h 483"/>
                  <a:gd name="T24" fmla="*/ 216 w 423"/>
                  <a:gd name="T25" fmla="*/ 483 h 483"/>
                  <a:gd name="T26" fmla="*/ 319 w 423"/>
                  <a:gd name="T27" fmla="*/ 195 h 483"/>
                  <a:gd name="T28" fmla="*/ 356 w 423"/>
                  <a:gd name="T29" fmla="*/ 127 h 483"/>
                  <a:gd name="T30" fmla="*/ 423 w 423"/>
                  <a:gd name="T31" fmla="*/ 0 h 483"/>
                  <a:gd name="T32" fmla="*/ 336 w 423"/>
                  <a:gd name="T33"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3" h="483">
                    <a:moveTo>
                      <a:pt x="336" y="0"/>
                    </a:moveTo>
                    <a:cubicBezTo>
                      <a:pt x="334" y="16"/>
                      <a:pt x="326" y="31"/>
                      <a:pt x="313" y="42"/>
                    </a:cubicBezTo>
                    <a:cubicBezTo>
                      <a:pt x="299" y="55"/>
                      <a:pt x="281" y="62"/>
                      <a:pt x="262" y="62"/>
                    </a:cubicBezTo>
                    <a:cubicBezTo>
                      <a:pt x="242" y="62"/>
                      <a:pt x="224" y="55"/>
                      <a:pt x="210" y="42"/>
                    </a:cubicBezTo>
                    <a:cubicBezTo>
                      <a:pt x="198" y="31"/>
                      <a:pt x="190" y="16"/>
                      <a:pt x="187" y="0"/>
                    </a:cubicBezTo>
                    <a:cubicBezTo>
                      <a:pt x="63" y="0"/>
                      <a:pt x="63" y="0"/>
                      <a:pt x="63" y="0"/>
                    </a:cubicBezTo>
                    <a:cubicBezTo>
                      <a:pt x="63" y="190"/>
                      <a:pt x="63" y="190"/>
                      <a:pt x="63" y="190"/>
                    </a:cubicBezTo>
                    <a:cubicBezTo>
                      <a:pt x="55" y="190"/>
                      <a:pt x="55" y="190"/>
                      <a:pt x="55" y="190"/>
                    </a:cubicBezTo>
                    <a:cubicBezTo>
                      <a:pt x="24" y="193"/>
                      <a:pt x="0" y="219"/>
                      <a:pt x="0" y="250"/>
                    </a:cubicBezTo>
                    <a:cubicBezTo>
                      <a:pt x="0" y="281"/>
                      <a:pt x="24" y="307"/>
                      <a:pt x="55" y="309"/>
                    </a:cubicBezTo>
                    <a:cubicBezTo>
                      <a:pt x="63" y="310"/>
                      <a:pt x="63" y="310"/>
                      <a:pt x="63" y="310"/>
                    </a:cubicBezTo>
                    <a:cubicBezTo>
                      <a:pt x="63" y="483"/>
                      <a:pt x="63" y="483"/>
                      <a:pt x="63" y="483"/>
                    </a:cubicBezTo>
                    <a:cubicBezTo>
                      <a:pt x="216" y="483"/>
                      <a:pt x="216" y="483"/>
                      <a:pt x="216" y="483"/>
                    </a:cubicBezTo>
                    <a:cubicBezTo>
                      <a:pt x="231" y="419"/>
                      <a:pt x="260" y="321"/>
                      <a:pt x="319" y="195"/>
                    </a:cubicBezTo>
                    <a:cubicBezTo>
                      <a:pt x="328" y="175"/>
                      <a:pt x="341" y="153"/>
                      <a:pt x="356" y="127"/>
                    </a:cubicBezTo>
                    <a:cubicBezTo>
                      <a:pt x="378" y="90"/>
                      <a:pt x="404" y="45"/>
                      <a:pt x="423" y="0"/>
                    </a:cubicBezTo>
                    <a:lnTo>
                      <a:pt x="336" y="0"/>
                    </a:lnTo>
                    <a:close/>
                  </a:path>
                </a:pathLst>
              </a:custGeom>
              <a:solidFill>
                <a:schemeClr val="bg1">
                  <a:lumMod val="85000"/>
                </a:schemeClr>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sz="2400" b="1" i="1" dirty="0">
                    <a:solidFill>
                      <a:schemeClr val="tx1">
                        <a:lumMod val="50000"/>
                        <a:lumOff val="50000"/>
                      </a:schemeClr>
                    </a:solidFill>
                  </a:rPr>
                  <a:t>4</a:t>
                </a:r>
                <a:endParaRPr lang="id-ID" sz="2400" b="1" i="1" dirty="0">
                  <a:solidFill>
                    <a:schemeClr val="tx1">
                      <a:lumMod val="50000"/>
                      <a:lumOff val="50000"/>
                    </a:schemeClr>
                  </a:solidFill>
                </a:endParaRPr>
              </a:p>
            </p:txBody>
          </p:sp>
        </p:grpSp>
      </p:grpSp>
      <p:grpSp>
        <p:nvGrpSpPr>
          <p:cNvPr id="38" name="组合 37"/>
          <p:cNvGrpSpPr/>
          <p:nvPr/>
        </p:nvGrpSpPr>
        <p:grpSpPr>
          <a:xfrm>
            <a:off x="7387558" y="627815"/>
            <a:ext cx="4804444" cy="6595310"/>
            <a:chOff x="8330331" y="3328915"/>
            <a:chExt cx="3185394" cy="967019"/>
          </a:xfrm>
        </p:grpSpPr>
        <p:grpSp>
          <p:nvGrpSpPr>
            <p:cNvPr id="12" name="í$ḷiḓê"/>
            <p:cNvGrpSpPr/>
            <p:nvPr/>
          </p:nvGrpSpPr>
          <p:grpSpPr>
            <a:xfrm flipH="1">
              <a:off x="8330331" y="3328915"/>
              <a:ext cx="3165038" cy="861287"/>
              <a:chOff x="319201" y="2096410"/>
              <a:chExt cx="3507255" cy="861287"/>
            </a:xfrm>
          </p:grpSpPr>
          <p:sp>
            <p:nvSpPr>
              <p:cNvPr id="21" name="îṩlíḓe">
                <a:extLst>
                  <a:ext uri="{FF2B5EF4-FFF2-40B4-BE49-F238E27FC236}">
                    <a16:creationId xmlns:a16="http://schemas.microsoft.com/office/drawing/2014/main" id="{AC321F9B-F99D-44D6-95EE-4CF3F8A760F8}"/>
                  </a:ext>
                </a:extLst>
              </p:cNvPr>
              <p:cNvSpPr/>
              <p:nvPr/>
            </p:nvSpPr>
            <p:spPr bwMode="auto">
              <a:xfrm>
                <a:off x="319201" y="2192194"/>
                <a:ext cx="3507255" cy="765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sz="2800" dirty="0"/>
                  <a:t>1</a:t>
                </a:r>
                <a:r>
                  <a:rPr lang="zh-CN" altLang="en-US" sz="2800" dirty="0"/>
                  <a:t>、同班中还有两个小组选择了这个命题，对方的豪华阵容对我方的压力不小，要在其他两组中脱颖而出，不光要满足项目发起人的基本需求，还要继续挖掘更深的需求，出色完成项目。</a:t>
                </a:r>
                <a:endParaRPr lang="en-US" altLang="zh-CN" sz="2800" dirty="0"/>
              </a:p>
            </p:txBody>
          </p:sp>
          <p:sp>
            <p:nvSpPr>
              <p:cNvPr id="22" name="iŝļíḑè">
                <a:extLst>
                  <a:ext uri="{FF2B5EF4-FFF2-40B4-BE49-F238E27FC236}">
                    <a16:creationId xmlns:a16="http://schemas.microsoft.com/office/drawing/2014/main" id="{3495B739-E5A7-4F4A-95FD-24BDFE4B18B1}"/>
                  </a:ext>
                </a:extLst>
              </p:cNvPr>
              <p:cNvSpPr txBox="1"/>
              <p:nvPr/>
            </p:nvSpPr>
            <p:spPr bwMode="auto">
              <a:xfrm>
                <a:off x="617770" y="2096410"/>
                <a:ext cx="3208686" cy="93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zh-CN" altLang="en-US" sz="2800" b="1" dirty="0"/>
                  <a:t>威胁</a:t>
                </a:r>
                <a:r>
                  <a:rPr lang="en-US" altLang="zh-CN" sz="2800" b="1" dirty="0"/>
                  <a:t>(threat)</a:t>
                </a:r>
              </a:p>
            </p:txBody>
          </p:sp>
        </p:grpSp>
        <p:cxnSp>
          <p:nvCxnSpPr>
            <p:cNvPr id="15" name="直接连接符 14"/>
            <p:cNvCxnSpPr/>
            <p:nvPr/>
          </p:nvCxnSpPr>
          <p:spPr>
            <a:xfrm flipH="1">
              <a:off x="8375650" y="4295934"/>
              <a:ext cx="3140075"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36" name="组合 35"/>
          <p:cNvGrpSpPr/>
          <p:nvPr/>
        </p:nvGrpSpPr>
        <p:grpSpPr>
          <a:xfrm>
            <a:off x="0" y="746761"/>
            <a:ext cx="4379948" cy="6273124"/>
            <a:chOff x="673100" y="3252645"/>
            <a:chExt cx="3270150" cy="1043289"/>
          </a:xfrm>
        </p:grpSpPr>
        <p:grpSp>
          <p:nvGrpSpPr>
            <p:cNvPr id="8" name="işḻïďe"/>
            <p:cNvGrpSpPr/>
            <p:nvPr/>
          </p:nvGrpSpPr>
          <p:grpSpPr>
            <a:xfrm>
              <a:off x="730848" y="3252645"/>
              <a:ext cx="3212402" cy="981916"/>
              <a:chOff x="360636" y="2020140"/>
              <a:chExt cx="3559741" cy="981916"/>
            </a:xfrm>
          </p:grpSpPr>
          <p:sp>
            <p:nvSpPr>
              <p:cNvPr id="25" name="îśḷíḋe">
                <a:extLst>
                  <a:ext uri="{FF2B5EF4-FFF2-40B4-BE49-F238E27FC236}">
                    <a16:creationId xmlns:a16="http://schemas.microsoft.com/office/drawing/2014/main" id="{AC321F9B-F99D-44D6-95EE-4CF3F8A760F8}"/>
                  </a:ext>
                </a:extLst>
              </p:cNvPr>
              <p:cNvSpPr/>
              <p:nvPr/>
            </p:nvSpPr>
            <p:spPr bwMode="auto">
              <a:xfrm>
                <a:off x="360636" y="2106467"/>
                <a:ext cx="3559741" cy="895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sz="2700" dirty="0"/>
                  <a:t>1</a:t>
                </a:r>
                <a:r>
                  <a:rPr lang="zh-CN" altLang="en-US" sz="2700" dirty="0"/>
                  <a:t>、项目发起者代表了一大群高端的钓鱼发烧友，他们是绝对优质的社群，这对软件开发过程中的需求分析和继续的发展会有相当大的帮助。</a:t>
                </a:r>
              </a:p>
              <a:p>
                <a:pPr>
                  <a:lnSpc>
                    <a:spcPct val="120000"/>
                  </a:lnSpc>
                </a:pPr>
                <a:r>
                  <a:rPr lang="en-US" altLang="zh-CN" sz="2700" dirty="0"/>
                  <a:t>2</a:t>
                </a:r>
                <a:r>
                  <a:rPr lang="zh-CN" altLang="en-US" sz="2700" dirty="0"/>
                  <a:t>、小组成员可以用这次项目磨练意志，增长技术，了解并熟练使用各种专业工具，为明日成长为</a:t>
                </a:r>
                <a:r>
                  <a:rPr lang="en-US" altLang="zh-CN" sz="2700" dirty="0"/>
                  <a:t>PM</a:t>
                </a:r>
                <a:r>
                  <a:rPr lang="zh-CN" altLang="en-US" sz="2700" dirty="0"/>
                  <a:t>做好准备。</a:t>
                </a:r>
              </a:p>
            </p:txBody>
          </p:sp>
          <p:sp>
            <p:nvSpPr>
              <p:cNvPr id="26" name="is1iḍé">
                <a:extLst>
                  <a:ext uri="{FF2B5EF4-FFF2-40B4-BE49-F238E27FC236}">
                    <a16:creationId xmlns:a16="http://schemas.microsoft.com/office/drawing/2014/main" id="{3495B739-E5A7-4F4A-95FD-24BDFE4B18B1}"/>
                  </a:ext>
                </a:extLst>
              </p:cNvPr>
              <p:cNvSpPr txBox="1"/>
              <p:nvPr/>
            </p:nvSpPr>
            <p:spPr bwMode="auto">
              <a:xfrm>
                <a:off x="436206" y="2020140"/>
                <a:ext cx="3208686" cy="8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zh-CN" altLang="en-US" sz="2800" b="1" dirty="0"/>
                  <a:t>机会</a:t>
                </a:r>
                <a:r>
                  <a:rPr lang="en-US" altLang="zh-CN" sz="2800" b="1" dirty="0"/>
                  <a:t>(opportunity)</a:t>
                </a:r>
              </a:p>
            </p:txBody>
          </p:sp>
        </p:grpSp>
        <p:cxnSp>
          <p:nvCxnSpPr>
            <p:cNvPr id="11" name="直接连接符 10"/>
            <p:cNvCxnSpPr/>
            <p:nvPr/>
          </p:nvCxnSpPr>
          <p:spPr>
            <a:xfrm>
              <a:off x="673100" y="4295934"/>
              <a:ext cx="3140075"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1780692"/>
      </p:ext>
    </p:extLst>
  </p:cSld>
  <p:clrMapOvr>
    <a:masterClrMapping/>
  </p:clrMapOvr>
</p:sld>
</file>

<file path=ppt/theme/theme1.xml><?xml version="1.0" encoding="utf-8"?>
<a:theme xmlns:a="http://schemas.openxmlformats.org/drawingml/2006/main" name="Office 主题">
  <a:themeElements>
    <a:clrScheme name="自定义 854">
      <a:dk1>
        <a:sysClr val="windowText" lastClr="000000"/>
      </a:dk1>
      <a:lt1>
        <a:sysClr val="window" lastClr="FFFFFF"/>
      </a:lt1>
      <a:dk2>
        <a:srgbClr val="365A96"/>
      </a:dk2>
      <a:lt2>
        <a:srgbClr val="3AC8D9"/>
      </a:lt2>
      <a:accent1>
        <a:srgbClr val="3AC8D9"/>
      </a:accent1>
      <a:accent2>
        <a:srgbClr val="365A96"/>
      </a:accent2>
      <a:accent3>
        <a:srgbClr val="3AC8D9"/>
      </a:accent3>
      <a:accent4>
        <a:srgbClr val="365A96"/>
      </a:accent4>
      <a:accent5>
        <a:srgbClr val="3AC8D9"/>
      </a:accent5>
      <a:accent6>
        <a:srgbClr val="365A96"/>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1168</TotalTime>
  <Words>3711</Words>
  <Application>Microsoft Office PowerPoint</Application>
  <PresentationFormat>宽屏</PresentationFormat>
  <Paragraphs>425</Paragraphs>
  <Slides>78</Slides>
  <Notes>60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78</vt:i4>
      </vt:variant>
    </vt:vector>
  </HeadingPairs>
  <TitlesOfParts>
    <vt:vector size="89" baseType="lpstr">
      <vt:lpstr>等线</vt:lpstr>
      <vt:lpstr>方正姚体</vt:lpstr>
      <vt:lpstr>宋体</vt:lpstr>
      <vt:lpstr>微软雅黑</vt:lpstr>
      <vt:lpstr>微软雅黑</vt:lpstr>
      <vt:lpstr>Arial</vt:lpstr>
      <vt:lpstr>Arial Black</vt:lpstr>
      <vt:lpstr>Calibri</vt:lpstr>
      <vt:lpstr>Cambria</vt:lpstr>
      <vt:lpstr>Times New Roman</vt:lpstr>
      <vt:lpstr>Office 主题</vt:lpstr>
      <vt:lpstr>PowerPoint 演示文稿</vt:lpstr>
      <vt:lpstr>引言[1]</vt:lpstr>
      <vt:lpstr>PowerPoint 演示文稿</vt:lpstr>
      <vt:lpstr>PowerPoint 演示文稿</vt:lpstr>
      <vt:lpstr>项目章程[2]</vt:lpstr>
      <vt:lpstr>项目章程——项目描述[12]</vt:lpstr>
      <vt:lpstr>PowerPoint 演示文稿</vt:lpstr>
      <vt:lpstr>可行性分析报告——SWOT分析[3]</vt:lpstr>
      <vt:lpstr>可行性分析报告——SWOT分析[3]</vt:lpstr>
      <vt:lpstr>可行性分析报告——市面上主要的APP对比[3]</vt:lpstr>
      <vt:lpstr>可行性分析报告——市面上主要的APP对比[3]</vt:lpstr>
      <vt:lpstr>可行性分析报告——市面上主要的APP对比[3]</vt:lpstr>
      <vt:lpstr>可行性分析报告——市面上主要的APP对比[3]</vt:lpstr>
      <vt:lpstr>可行性分析报告——市面上主要的APP对比[3]</vt:lpstr>
      <vt:lpstr>可行性分析报告——市面上主要的APP对比[3]</vt:lpstr>
      <vt:lpstr>可行性分析报告——市面上主要的APP对比[3]</vt:lpstr>
      <vt:lpstr>可行性分析报告——市面上主要的APP对比[3]</vt:lpstr>
      <vt:lpstr>可行性分析报告——市面上主要的APP对比[3]</vt:lpstr>
      <vt:lpstr>可行性分析报告——市面上主要的APP对比[3]</vt:lpstr>
      <vt:lpstr>可行性分析报告——已存在类似的系统为何还要继续开发[3]</vt:lpstr>
      <vt:lpstr>可行性分析报告——已存在类似的系统为何还要继续开发[3]</vt:lpstr>
      <vt:lpstr>可行性分析报告——已存在类似的系统为何还要继续开发[3]</vt:lpstr>
      <vt:lpstr>可行性分析报告——已存在类似的系统为何还要继续开发[3]</vt:lpstr>
      <vt:lpstr>可行性分析报告[3]</vt:lpstr>
      <vt:lpstr>可行性分析报告——最终方案[3]</vt:lpstr>
      <vt:lpstr>可行性分析报告——五个可行性[3]</vt:lpstr>
      <vt:lpstr>可行性分析报告——五个可行性[3]</vt:lpstr>
      <vt:lpstr>可行性分析报告——五个可行性[3]</vt:lpstr>
      <vt:lpstr>PowerPoint 演示文稿</vt:lpstr>
      <vt:lpstr>PowerPoint 演示文稿</vt:lpstr>
      <vt:lpstr>PowerPoint 演示文稿</vt:lpstr>
      <vt:lpstr>范围管理计划[1]</vt:lpstr>
      <vt:lpstr>范围管理计划[1]</vt:lpstr>
      <vt:lpstr>PowerPoint 演示文稿</vt:lpstr>
      <vt:lpstr>人力资源计划[5]</vt:lpstr>
      <vt:lpstr>人力资源计划[1]</vt:lpstr>
      <vt:lpstr>人力资源计划[1]</vt:lpstr>
      <vt:lpstr>人力资源计划[1]</vt:lpstr>
      <vt:lpstr>PowerPoint 演示文稿</vt:lpstr>
      <vt:lpstr>干系人管理计划[1]</vt:lpstr>
      <vt:lpstr>干系人管理计划[1]</vt:lpstr>
      <vt:lpstr>干系人管理计划[1]</vt:lpstr>
      <vt:lpstr>PowerPoint 演示文稿</vt:lpstr>
      <vt:lpstr>沟通管理计划[1]</vt:lpstr>
      <vt:lpstr>沟通管理计划[1]</vt:lpstr>
      <vt:lpstr>PowerPoint 演示文稿</vt:lpstr>
      <vt:lpstr>WBS[6]</vt:lpstr>
      <vt:lpstr>WBS[6]</vt:lpstr>
      <vt:lpstr>WBS[6]</vt:lpstr>
      <vt:lpstr>WBS[6]</vt:lpstr>
      <vt:lpstr>WBS[6]</vt:lpstr>
      <vt:lpstr>WBS[6]</vt:lpstr>
      <vt:lpstr>WBS[6]</vt:lpstr>
      <vt:lpstr>WBS[6]</vt:lpstr>
      <vt:lpstr>WBS——输入输出</vt:lpstr>
      <vt:lpstr>Gantt[7]</vt:lpstr>
      <vt:lpstr>Gantt——资源分配[7]</vt:lpstr>
      <vt:lpstr>Gantt——资源分配[7]</vt:lpstr>
      <vt:lpstr>PowerPoint 演示文稿</vt:lpstr>
      <vt:lpstr>风险管理计划——风险识别[1]</vt:lpstr>
      <vt:lpstr>风险管理计划——项目风险概率和影响定义[1]</vt:lpstr>
      <vt:lpstr>风险管理计划——项目风险评估 [1]</vt:lpstr>
      <vt:lpstr>风险管理计划——风险控制[1]</vt:lpstr>
      <vt:lpstr>风险管理计划——风险控制[1]</vt:lpstr>
      <vt:lpstr>风险管理计划——风险控制[1]</vt:lpstr>
      <vt:lpstr>PowerPoint 演示文稿</vt:lpstr>
      <vt:lpstr>成本管理计划——项目成本估算[1，8]</vt:lpstr>
      <vt:lpstr>PowerPoint 演示文稿</vt:lpstr>
      <vt:lpstr>质量管理计划——管理机构[1]</vt:lpstr>
      <vt:lpstr>质量管理计划[1]</vt:lpstr>
      <vt:lpstr>质量管理计划——配置管理说明[1]</vt:lpstr>
      <vt:lpstr>质量管理计划——配置管理说明[1]</vt:lpstr>
      <vt:lpstr>PowerPoint 演示文稿</vt:lpstr>
      <vt:lpstr>参考文献</vt:lpstr>
      <vt:lpstr>会议记录</vt:lpstr>
      <vt:lpstr>小组本次分工</vt:lpstr>
      <vt:lpstr>组内评价（需求工程项目计划阶段）</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MICHAEL</dc:creator>
  <cp:lastModifiedBy>Jonesnow</cp:lastModifiedBy>
  <cp:revision>128</cp:revision>
  <dcterms:created xsi:type="dcterms:W3CDTF">2015-05-05T08:02:14Z</dcterms:created>
  <dcterms:modified xsi:type="dcterms:W3CDTF">2018-11-11T09:32:44Z</dcterms:modified>
</cp:coreProperties>
</file>